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7" r:id="rId4"/>
    <p:sldId id="259" r:id="rId5"/>
    <p:sldId id="269" r:id="rId6"/>
    <p:sldId id="263" r:id="rId7"/>
    <p:sldId id="260" r:id="rId8"/>
    <p:sldId id="262" r:id="rId9"/>
    <p:sldId id="261" r:id="rId10"/>
    <p:sldId id="264" r:id="rId11"/>
    <p:sldId id="265" r:id="rId12"/>
    <p:sldId id="266" r:id="rId13"/>
    <p:sldId id="268" r:id="rId14"/>
    <p:sldId id="270" r:id="rId15"/>
    <p:sldId id="271" r:id="rId16"/>
    <p:sldId id="272" r:id="rId17"/>
    <p:sldId id="267" r:id="rId18"/>
    <p:sldId id="275" r:id="rId19"/>
    <p:sldId id="280" r:id="rId20"/>
    <p:sldId id="274" r:id="rId21"/>
    <p:sldId id="278" r:id="rId22"/>
    <p:sldId id="282" r:id="rId23"/>
    <p:sldId id="279" r:id="rId24"/>
    <p:sldId id="281" r:id="rId25"/>
    <p:sldId id="283"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29" autoAdjust="0"/>
  </p:normalViewPr>
  <p:slideViewPr>
    <p:cSldViewPr>
      <p:cViewPr varScale="1">
        <p:scale>
          <a:sx n="62" d="100"/>
          <a:sy n="62" d="100"/>
        </p:scale>
        <p:origin x="-158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a:t>
            </a:r>
            <a:r>
              <a:rPr lang="zh-CN" altLang="en-US" baseline="0" dirty="0" smtClean="0"/>
              <a:t>垂直方向的扩展</a:t>
            </a:r>
            <a:endParaRPr lang="en-US" altLang="zh-CN" baseline="0" dirty="0" smtClean="0"/>
          </a:p>
          <a:p>
            <a:r>
              <a:rPr lang="zh-CN" altLang="en-US" baseline="0" dirty="0" smtClean="0"/>
              <a:t>既然已经可以判断是向上移动和向下移动</a:t>
            </a:r>
            <a:endParaRPr lang="en-US" altLang="zh-CN" baseline="0" dirty="0" smtClean="0"/>
          </a:p>
          <a:p>
            <a:r>
              <a:rPr lang="zh-CN" altLang="en-US" baseline="0" dirty="0" smtClean="0"/>
              <a:t>那么就可以将室内空间定位扩展到三维空间</a:t>
            </a:r>
            <a:endParaRPr lang="en-US" altLang="zh-CN" baseline="0" dirty="0" smtClean="0"/>
          </a:p>
          <a:p>
            <a:r>
              <a:rPr lang="zh-CN" altLang="en-US" baseline="0" dirty="0" smtClean="0"/>
              <a:t>为此本文提出了四种纵向位移的模式</a:t>
            </a:r>
            <a:endParaRPr lang="en-US" altLang="zh-CN" baseline="0" dirty="0" smtClean="0"/>
          </a:p>
          <a:p>
            <a:r>
              <a:rPr lang="zh-CN" altLang="en-US" baseline="0" dirty="0" smtClean="0"/>
              <a:t>其中以走楼梯和走斜坡为主</a:t>
            </a:r>
            <a:endParaRPr lang="en-US" altLang="zh-CN" baseline="0" dirty="0" smtClean="0"/>
          </a:p>
          <a:p>
            <a:r>
              <a:rPr lang="zh-CN" altLang="en-US" baseline="0" dirty="0" smtClean="0"/>
              <a:t>另两种不太符合步行者航位推算的主要思路</a:t>
            </a:r>
            <a:endParaRPr lang="en-US" altLang="zh-CN" baseline="0" dirty="0" smtClean="0"/>
          </a:p>
          <a:p>
            <a:r>
              <a:rPr lang="zh-CN" altLang="en-US" baseline="0" dirty="0" smtClean="0"/>
              <a:t>其中在走楼梯的时候需要重写步长估计和高度估计，将其设定为楼梯的高度和宽度</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420670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接下来进行各种室内空间定位流程的实验</a:t>
            </a:r>
            <a:endParaRPr lang="en-US" altLang="zh-CN" dirty="0" smtClean="0"/>
          </a:p>
          <a:p>
            <a:r>
              <a:rPr lang="zh-CN" altLang="en-US" dirty="0" smtClean="0"/>
              <a:t>这些实验的结果就是前面提到过的选择那些室内空间定位方法的原因</a:t>
            </a:r>
            <a:r>
              <a:rPr lang="en-US" altLang="zh-CN" dirty="0" smtClean="0"/>
              <a:t>US</a:t>
            </a:r>
            <a:r>
              <a:rPr lang="zh-CN" altLang="en-US" dirty="0" smtClean="0"/>
              <a:t>哦在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429024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硬件话就可以很快并且可以抛弃手机做，或许很有前途</a:t>
            </a:r>
            <a:endParaRPr lang="en-US" altLang="zh-CN" dirty="0" smtClean="0"/>
          </a:p>
          <a:p>
            <a:r>
              <a:rPr lang="zh-CN" altLang="en-US" dirty="0" smtClean="0"/>
              <a:t>我这个行为判断其实很功能性，还可以扩展很多有意思的内容</a:t>
            </a:r>
            <a:endParaRPr lang="en-US" altLang="zh-CN" dirty="0" smtClean="0"/>
          </a:p>
          <a:p>
            <a:r>
              <a:rPr lang="zh-CN" altLang="en-US" dirty="0" smtClean="0"/>
              <a:t>有一些参数是需要手工调整的，如果能够想个办法自动获取，就很厉害了</a:t>
            </a:r>
            <a:endParaRPr lang="en-US" altLang="zh-CN" dirty="0" smtClean="0"/>
          </a:p>
          <a:p>
            <a:r>
              <a:rPr lang="zh-CN" altLang="en-US" dirty="0" smtClean="0"/>
              <a:t>实际应用：这个系统在通用汽车、华晨宝马、联通公司都有现场演示，效果不错。</a:t>
            </a:r>
            <a:r>
              <a:rPr lang="en-US" altLang="zh-CN" dirty="0" smtClean="0"/>
              <a:t/>
            </a:r>
            <a:br>
              <a:rPr lang="en-US" altLang="zh-CN" dirty="0" smtClean="0"/>
            </a:br>
            <a:r>
              <a:rPr lang="zh-CN" altLang="en-US" dirty="0" smtClean="0"/>
              <a:t>联通是想做一个员工的移动侦测，或许能用上。</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23</a:t>
            </a:fld>
            <a:endParaRPr lang="zh-CN" altLang="en-US"/>
          </a:p>
        </p:txBody>
      </p:sp>
    </p:spTree>
    <p:extLst>
      <p:ext uri="{BB962C8B-B14F-4D97-AF65-F5344CB8AC3E}">
        <p14:creationId xmlns:p14="http://schemas.microsoft.com/office/powerpoint/2010/main" val="2802612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24</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 </a:t>
            </a:r>
            <a:r>
              <a:rPr lang="zh-CN" altLang="en-US" dirty="0" smtClean="0"/>
              <a:t>是早期在建筑馆的时候，沿着建筑楼进行移动之后绘制出来的楼型图</a:t>
            </a:r>
            <a:endParaRPr lang="en-US" altLang="zh-CN" dirty="0" smtClean="0"/>
          </a:p>
          <a:p>
            <a:r>
              <a:rPr lang="zh-CN" altLang="en-US" dirty="0" smtClean="0"/>
              <a:t>图</a:t>
            </a:r>
            <a:r>
              <a:rPr lang="en-US" altLang="zh-CN" dirty="0" smtClean="0"/>
              <a:t>2</a:t>
            </a:r>
            <a:r>
              <a:rPr lang="en-US" altLang="zh-CN" baseline="0" dirty="0" smtClean="0"/>
              <a:t> </a:t>
            </a:r>
            <a:r>
              <a:rPr lang="zh-CN" altLang="en-US" baseline="0" dirty="0" smtClean="0"/>
              <a:t>是用加速度陀螺仪等数据绘制的频谱，我觉得挺漂亮的</a:t>
            </a:r>
            <a:endParaRPr lang="en-US" altLang="zh-CN" baseline="0" dirty="0" smtClean="0"/>
          </a:p>
          <a:p>
            <a:r>
              <a:rPr lang="zh-CN" altLang="en-US" baseline="0" dirty="0" smtClean="0"/>
              <a:t>图</a:t>
            </a:r>
            <a:r>
              <a:rPr lang="en-US" altLang="zh-CN" baseline="0" dirty="0" smtClean="0"/>
              <a:t>3 </a:t>
            </a:r>
            <a:r>
              <a:rPr lang="zh-CN" altLang="en-US" baseline="0" dirty="0" smtClean="0"/>
              <a:t>是在一个演示程序，跟行人的移动保持同步，后面拉出来额一根线就是轨迹</a:t>
            </a:r>
            <a:endParaRPr lang="en-US" altLang="zh-CN" baseline="0" dirty="0" smtClean="0"/>
          </a:p>
          <a:p>
            <a:r>
              <a:rPr lang="zh-CN" altLang="en-US" baseline="0" dirty="0" smtClean="0"/>
              <a:t>图</a:t>
            </a:r>
            <a:r>
              <a:rPr lang="en-US" altLang="zh-CN" baseline="0" dirty="0" smtClean="0"/>
              <a:t>4 </a:t>
            </a:r>
            <a:r>
              <a:rPr lang="zh-CN" altLang="en-US" baseline="0" dirty="0" smtClean="0"/>
              <a:t>是行为判断的前身行止判断的分类结果，果然还是加速度很厉害</a:t>
            </a:r>
            <a:endParaRPr lang="en-US" altLang="zh-CN" baseline="0" dirty="0" smtClean="0"/>
          </a:p>
          <a:p>
            <a:r>
              <a:rPr lang="zh-CN" altLang="en-US" baseline="0" dirty="0" smtClean="0"/>
              <a:t>有意思的是行为判断中步频影响较大</a:t>
            </a:r>
            <a:endParaRPr lang="en-US" altLang="zh-CN" baseline="0" dirty="0" smtClean="0"/>
          </a:p>
          <a:p>
            <a:r>
              <a:rPr lang="zh-CN" altLang="en-US" baseline="0" smtClean="0"/>
              <a:t>行止判断中加速度方差的影响较大</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25</a:t>
            </a:fld>
            <a:endParaRPr lang="zh-CN" altLang="en-US"/>
          </a:p>
        </p:txBody>
      </p:sp>
    </p:spTree>
    <p:extLst>
      <p:ext uri="{BB962C8B-B14F-4D97-AF65-F5344CB8AC3E}">
        <p14:creationId xmlns:p14="http://schemas.microsoft.com/office/powerpoint/2010/main" val="113058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3</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一般使用传统的惯性导航的滤波方法为扩展的卡尔曼滤波方法</a:t>
            </a:r>
            <a:endParaRPr lang="en-US" altLang="zh-CN" dirty="0" smtClean="0"/>
          </a:p>
          <a:p>
            <a:r>
              <a:rPr lang="zh-CN" altLang="en-US" dirty="0" smtClean="0"/>
              <a:t>但是本文认为在步行者航位推算方法中其实重要性不大</a:t>
            </a:r>
            <a:endParaRPr lang="en-US" altLang="zh-CN" dirty="0" smtClean="0"/>
          </a:p>
          <a:p>
            <a:r>
              <a:rPr lang="zh-CN" altLang="en-US" dirty="0" smtClean="0"/>
              <a:t>原因如下：</a:t>
            </a:r>
            <a:endParaRPr lang="en-US" altLang="zh-CN" dirty="0" smtClean="0"/>
          </a:p>
          <a:p>
            <a:r>
              <a:rPr lang="zh-CN" altLang="en-US" dirty="0" smtClean="0"/>
              <a:t>数据滤波的结果实际上只是对数据进行清洗，在步态分析中更加看中的是波形而不是数值</a:t>
            </a:r>
            <a:endParaRPr lang="en-US" altLang="zh-CN" dirty="0" smtClean="0"/>
          </a:p>
          <a:p>
            <a:r>
              <a:rPr lang="zh-CN" altLang="en-US" dirty="0" smtClean="0"/>
              <a:t>所以平均滤波的方法作为主体滤波方法</a:t>
            </a:r>
            <a:endParaRPr lang="en-US" altLang="zh-CN" dirty="0" smtClean="0"/>
          </a:p>
          <a:p>
            <a:endParaRPr lang="en-US" altLang="zh-CN" dirty="0" smtClean="0"/>
          </a:p>
          <a:p>
            <a:r>
              <a:rPr lang="zh-CN" altLang="en-US" dirty="0" smtClean="0"/>
              <a:t>下图为使用不同的方法进行滤波的结果</a:t>
            </a:r>
            <a:endParaRPr lang="en-US" altLang="zh-CN" dirty="0" smtClean="0"/>
          </a:p>
          <a:p>
            <a:r>
              <a:rPr lang="zh-CN" altLang="en-US" dirty="0" smtClean="0"/>
              <a:t>可以看到其实具有相近的波形，情况很好的时候数值也会非常相近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119591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步行者航位推算需要进行行人方向的判断，</a:t>
            </a:r>
            <a:endParaRPr lang="en-US" altLang="zh-CN" dirty="0" smtClean="0"/>
          </a:p>
          <a:p>
            <a:r>
              <a:rPr lang="zh-CN" altLang="en-US" dirty="0" smtClean="0"/>
              <a:t>在方向判定中，本文以偏航角作为核心的角度进行估计</a:t>
            </a:r>
            <a:endParaRPr lang="en-US" altLang="zh-CN" dirty="0" smtClean="0"/>
          </a:p>
          <a:p>
            <a:r>
              <a:rPr lang="zh-CN" altLang="en-US" dirty="0" smtClean="0"/>
              <a:t>方向判定其实可以分成两个部分，暂时先不考虑手机姿态。</a:t>
            </a:r>
            <a:endParaRPr lang="en-US" altLang="zh-CN" dirty="0" smtClean="0"/>
          </a:p>
          <a:p>
            <a:r>
              <a:rPr lang="zh-CN" altLang="en-US" dirty="0" smtClean="0"/>
              <a:t>可以有电子罗盘、</a:t>
            </a:r>
            <a:r>
              <a:rPr lang="en-US" altLang="zh-CN" dirty="0" smtClean="0"/>
              <a:t>IMU</a:t>
            </a:r>
            <a:r>
              <a:rPr lang="zh-CN" altLang="en-US" dirty="0" smtClean="0"/>
              <a:t>、</a:t>
            </a:r>
            <a:r>
              <a:rPr lang="en-US" altLang="zh-CN" dirty="0" smtClean="0"/>
              <a:t>AHRS</a:t>
            </a:r>
            <a:r>
              <a:rPr lang="zh-CN" altLang="en-US" dirty="0" smtClean="0"/>
              <a:t>、</a:t>
            </a:r>
            <a:r>
              <a:rPr lang="en-US" altLang="zh-CN" dirty="0" smtClean="0"/>
              <a:t>AHRS+IMU</a:t>
            </a:r>
            <a:r>
              <a:rPr lang="zh-CN" altLang="en-US" dirty="0" smtClean="0"/>
              <a:t>的方法</a:t>
            </a:r>
            <a:endParaRPr lang="en-US" altLang="zh-CN" dirty="0" smtClean="0"/>
          </a:p>
          <a:p>
            <a:r>
              <a:rPr lang="zh-CN" altLang="en-US" dirty="0" smtClean="0"/>
              <a:t>其中</a:t>
            </a:r>
            <a:r>
              <a:rPr lang="en-US" altLang="zh-CN" dirty="0" smtClean="0"/>
              <a:t>IMU</a:t>
            </a:r>
            <a:r>
              <a:rPr lang="zh-CN" altLang="en-US" dirty="0" smtClean="0"/>
              <a:t>、</a:t>
            </a:r>
            <a:r>
              <a:rPr lang="en-US" altLang="zh-CN" dirty="0" smtClean="0"/>
              <a:t>AHRS</a:t>
            </a:r>
            <a:r>
              <a:rPr lang="zh-CN" altLang="en-US" dirty="0" smtClean="0"/>
              <a:t>都是前人提出的姿态阶段的方法，</a:t>
            </a:r>
            <a:r>
              <a:rPr lang="en-US" altLang="zh-CN" dirty="0" smtClean="0"/>
              <a:t>AHRS+IMU</a:t>
            </a:r>
            <a:r>
              <a:rPr lang="zh-CN" altLang="en-US" dirty="0" smtClean="0"/>
              <a:t>是对</a:t>
            </a:r>
            <a:r>
              <a:rPr lang="en-US" altLang="zh-CN" dirty="0" smtClean="0"/>
              <a:t>AHRS</a:t>
            </a:r>
            <a:r>
              <a:rPr lang="zh-CN" altLang="en-US" dirty="0" smtClean="0"/>
              <a:t>的改进优化</a:t>
            </a:r>
            <a:endParaRPr lang="en-US" altLang="zh-CN" dirty="0" smtClean="0"/>
          </a:p>
          <a:p>
            <a:r>
              <a:rPr lang="zh-CN" altLang="en-US" dirty="0" smtClean="0"/>
              <a:t>但是本文在实现过程中发现</a:t>
            </a:r>
            <a:r>
              <a:rPr lang="en-US" altLang="zh-CN" dirty="0" smtClean="0"/>
              <a:t>AHRS</a:t>
            </a:r>
            <a:r>
              <a:rPr lang="zh-CN" altLang="en-US" dirty="0" smtClean="0"/>
              <a:t>算法就可以了</a:t>
            </a:r>
            <a:endParaRPr lang="en-US" altLang="zh-CN" dirty="0" smtClean="0"/>
          </a:p>
          <a:p>
            <a:r>
              <a:rPr lang="zh-CN" altLang="en-US" dirty="0" smtClean="0"/>
              <a:t>此外将</a:t>
            </a:r>
            <a:r>
              <a:rPr lang="en-US" altLang="zh-CN" dirty="0" smtClean="0"/>
              <a:t>AHRS</a:t>
            </a:r>
            <a:r>
              <a:rPr lang="zh-CN" altLang="en-US" dirty="0" smtClean="0"/>
              <a:t>算法是现在客户端和服务端一般情况下结果相同，但是在特殊情况（我家）会略有不同，以客户端的</a:t>
            </a:r>
            <a:r>
              <a:rPr lang="en-US" altLang="zh-CN" dirty="0" smtClean="0"/>
              <a:t>AHRS</a:t>
            </a:r>
            <a:r>
              <a:rPr lang="zh-CN" altLang="en-US" dirty="0" smtClean="0"/>
              <a:t>为准</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185682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手机的方向当然不一定会是行人前进的方向，</a:t>
            </a:r>
            <a:endParaRPr lang="en-US" altLang="zh-CN" dirty="0" smtClean="0"/>
          </a:p>
          <a:p>
            <a:r>
              <a:rPr lang="zh-CN" altLang="en-US" dirty="0" smtClean="0"/>
              <a:t>因此需要进行方向的修正</a:t>
            </a:r>
            <a:endParaRPr lang="en-US" altLang="zh-CN" dirty="0" smtClean="0"/>
          </a:p>
          <a:p>
            <a:r>
              <a:rPr lang="zh-CN" altLang="en-US" dirty="0" smtClean="0"/>
              <a:t>在本文中尝试</a:t>
            </a:r>
            <a:r>
              <a:rPr lang="zh-CN" altLang="en-US" baseline="0" dirty="0" smtClean="0"/>
              <a:t>了两种方法有</a:t>
            </a:r>
            <a:r>
              <a:rPr lang="en-US" altLang="zh-CN" baseline="0" dirty="0" smtClean="0"/>
              <a:t>1 </a:t>
            </a:r>
            <a:r>
              <a:rPr lang="zh-CN" altLang="en-US" baseline="0" dirty="0" smtClean="0"/>
              <a:t>根据上图步态分析和方向判定结果发现如果使用相同的不太分析方法分析，那么手机方向和行人方向的差是几乎固定的</a:t>
            </a:r>
            <a:endParaRPr lang="en-US" altLang="zh-CN" baseline="0" dirty="0" smtClean="0"/>
          </a:p>
          <a:p>
            <a:r>
              <a:rPr lang="zh-CN" altLang="en-US" baseline="0" dirty="0" smtClean="0"/>
              <a:t>因此可以直接叠加一个设定数值</a:t>
            </a:r>
            <a:endParaRPr lang="en-US" altLang="zh-CN" baseline="0" dirty="0" smtClean="0"/>
          </a:p>
          <a:p>
            <a:r>
              <a:rPr lang="zh-CN" altLang="en-US" baseline="0" dirty="0" smtClean="0"/>
              <a:t>这种方法比较简单有效</a:t>
            </a:r>
            <a:endParaRPr lang="en-US" altLang="zh-CN" baseline="0" dirty="0" smtClean="0"/>
          </a:p>
          <a:p>
            <a:r>
              <a:rPr lang="en-US" altLang="zh-CN" baseline="0" dirty="0" smtClean="0"/>
              <a:t>2 </a:t>
            </a:r>
            <a:r>
              <a:rPr lang="zh-CN" altLang="en-US" baseline="0" dirty="0" smtClean="0"/>
              <a:t>试用版旋转矩阵重新计算加速度的分量，然后估算方向</a:t>
            </a:r>
            <a:endParaRPr lang="en-US" altLang="zh-CN" baseline="0" dirty="0" smtClean="0"/>
          </a:p>
          <a:p>
            <a:r>
              <a:rPr lang="zh-CN" altLang="en-US" baseline="0" dirty="0" smtClean="0"/>
              <a:t>这种方法一般情况下具有很好的效果，但是计算量稍大并且稳定性一般，难以使用磁力计修正</a:t>
            </a:r>
            <a:endParaRPr lang="en-US" altLang="zh-CN" baseline="0" dirty="0" smtClean="0"/>
          </a:p>
          <a:p>
            <a:endParaRPr lang="en-US" altLang="zh-CN" baseline="0" dirty="0" smtClean="0"/>
          </a:p>
          <a:p>
            <a:r>
              <a:rPr lang="zh-CN" altLang="en-US" baseline="0" dirty="0" smtClean="0"/>
              <a:t>如图所示是在实验中使用不同的方法进行方向判定的结果，</a:t>
            </a:r>
            <a:endParaRPr lang="en-US" altLang="zh-CN" baseline="0" dirty="0" smtClean="0"/>
          </a:p>
          <a:p>
            <a:r>
              <a:rPr lang="zh-CN" altLang="en-US" baseline="0" dirty="0" smtClean="0"/>
              <a:t>可以看到除了一些不可信的方法如</a:t>
            </a:r>
            <a:r>
              <a:rPr lang="en-US" altLang="zh-CN" baseline="0" dirty="0" smtClean="0"/>
              <a:t>IMU</a:t>
            </a:r>
            <a:r>
              <a:rPr lang="zh-CN" altLang="en-US" baseline="0" dirty="0" smtClean="0"/>
              <a:t>之外整体的趋势是相同的，所以本文以后期修正为主</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694152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30.png"/><Relationship Id="rId4" Type="http://schemas.openxmlformats.org/officeDocument/2006/relationships/image" Target="../media/image420.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jpe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50.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gi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8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4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0.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主轴选择</a:t>
            </a:r>
          </a:p>
        </p:txBody>
      </p:sp>
      <p:sp>
        <p:nvSpPr>
          <p:cNvPr id="3" name="矩形 2"/>
          <p:cNvSpPr/>
          <p:nvPr/>
        </p:nvSpPr>
        <p:spPr>
          <a:xfrm>
            <a:off x="789355" y="5753903"/>
            <a:ext cx="9459097" cy="461665"/>
          </a:xfrm>
          <a:prstGeom prst="rect">
            <a:avLst/>
          </a:prstGeom>
        </p:spPr>
        <p:txBody>
          <a:bodyPr wrap="square">
            <a:spAutoFit/>
          </a:bodyPr>
          <a:lstStyle/>
          <a:p>
            <a:r>
              <a:rPr lang="en-US" altLang="zh-CN" sz="2400" dirty="0"/>
              <a:t>X</a:t>
            </a:r>
            <a:r>
              <a:rPr lang="zh-CN" altLang="en-US" sz="2400" dirty="0"/>
              <a:t>轴</a:t>
            </a:r>
            <a:r>
              <a:rPr lang="en-US" altLang="zh-CN" sz="2400" dirty="0"/>
              <a:t>    Y</a:t>
            </a:r>
            <a:r>
              <a:rPr lang="zh-CN" altLang="en-US" sz="2400" dirty="0"/>
              <a:t>轴</a:t>
            </a:r>
            <a:r>
              <a:rPr lang="en-US" altLang="zh-CN" sz="2400" dirty="0"/>
              <a:t>    Z</a:t>
            </a:r>
            <a:r>
              <a:rPr lang="zh-CN" altLang="en-US" sz="2400" dirty="0" smtClean="0"/>
              <a:t>轴    </a:t>
            </a:r>
            <a:r>
              <a:rPr lang="zh-CN" altLang="en-US" sz="2400" dirty="0" smtClean="0">
                <a:solidFill>
                  <a:srgbClr val="FF0000"/>
                </a:solidFill>
              </a:rPr>
              <a:t>总加速度</a:t>
            </a:r>
            <a:r>
              <a:rPr lang="en-US" altLang="zh-CN" sz="2400" dirty="0" smtClean="0">
                <a:solidFill>
                  <a:srgbClr val="FF0000"/>
                </a:solidFill>
              </a:rPr>
              <a:t>    </a:t>
            </a:r>
            <a:r>
              <a:rPr lang="zh-CN" altLang="en-US" sz="2400" dirty="0" smtClean="0">
                <a:solidFill>
                  <a:srgbClr val="C00000"/>
                </a:solidFill>
              </a:rPr>
              <a:t>最大方差</a:t>
            </a:r>
            <a:endParaRPr lang="zh-CN" altLang="en-US" sz="2400" dirty="0">
              <a:solidFill>
                <a:srgbClr val="C00000"/>
              </a:solidFill>
            </a:endParaRPr>
          </a:p>
        </p:txBody>
      </p:sp>
      <p:sp>
        <p:nvSpPr>
          <p:cNvPr id="4" name="TextBox 3"/>
          <p:cNvSpPr txBox="1"/>
          <p:nvPr/>
        </p:nvSpPr>
        <p:spPr>
          <a:xfrm>
            <a:off x="378994" y="548680"/>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50" y="1379676"/>
            <a:ext cx="3824854" cy="20381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379677"/>
            <a:ext cx="3479363" cy="204619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uck_dynasty\Desktop\主轴波形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3410769"/>
            <a:ext cx="3846634" cy="2250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suck_dynasty\Desktop\主轴波形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410769"/>
            <a:ext cx="3479363" cy="22503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6133074" y="5788633"/>
                <a:ext cx="2579232" cy="656013"/>
              </a:xfrm>
              <a:prstGeom prst="rect">
                <a:avLst/>
              </a:prstGeom>
            </p:spPr>
            <p:txBody>
              <a:bodyPr wrap="none">
                <a:spAutoFit/>
              </a:bodyPr>
              <a:lstStyle/>
              <a:p>
                <a14:m>
                  <m:oMath xmlns:m="http://schemas.openxmlformats.org/officeDocument/2006/math">
                    <m:sSub>
                      <m:sSubPr>
                        <m:ctrlPr>
                          <a:rPr lang="zh-CN" altLang="zh-CN" i="1">
                            <a:latin typeface="Cambria Math"/>
                          </a:rPr>
                        </m:ctrlPr>
                      </m:sSubPr>
                      <m:e>
                        <m:r>
                          <m:rPr>
                            <m:sty m:val="p"/>
                          </m:rPr>
                          <a:rPr lang="en-US" altLang="zh-CN">
                            <a:latin typeface="Cambria Math"/>
                          </a:rPr>
                          <m:t>a</m:t>
                        </m:r>
                      </m:e>
                      <m:sub>
                        <m:r>
                          <a:rPr lang="en-US" altLang="zh-CN" i="1">
                            <a:latin typeface="Cambria Math"/>
                          </a:rPr>
                          <m:t>𝑢𝑠𝑒</m:t>
                        </m:r>
                      </m:sub>
                    </m:sSub>
                    <m:r>
                      <a:rPr lang="en-US" altLang="zh-CN">
                        <a:latin typeface="Cambria Math"/>
                      </a:rPr>
                      <m:t>= </m:t>
                    </m:r>
                    <m:rad>
                      <m:radPr>
                        <m:degHide m:val="on"/>
                        <m:ctrlPr>
                          <a:rPr lang="zh-CN" altLang="zh-CN" i="1">
                            <a:latin typeface="Cambria Math"/>
                          </a:rPr>
                        </m:ctrlPr>
                      </m:radPr>
                      <m:deg/>
                      <m:e>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𝑥</m:t>
                                </m:r>
                              </m:sub>
                            </m:sSub>
                          </m:e>
                          <m:sup>
                            <m:r>
                              <a:rPr lang="en-US" altLang="zh-CN" i="1">
                                <a:latin typeface="Cambria Math"/>
                              </a:rPr>
                              <m:t>2</m:t>
                            </m:r>
                          </m:sup>
                        </m:sSup>
                        <m:r>
                          <a:rPr lang="en-US" altLang="zh-CN" i="1">
                            <a:latin typeface="Cambria Math"/>
                          </a:rPr>
                          <m:t>+</m:t>
                        </m:r>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𝑦</m:t>
                                </m:r>
                              </m:sub>
                            </m:sSub>
                          </m:e>
                          <m:sup>
                            <m:r>
                              <a:rPr lang="en-US" altLang="zh-CN" i="1">
                                <a:latin typeface="Cambria Math"/>
                              </a:rPr>
                              <m:t>2</m:t>
                            </m:r>
                          </m:sup>
                        </m:sSup>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i="1">
                                    <a:latin typeface="Cambria Math"/>
                                  </a:rPr>
                                  <m:t>𝑎</m:t>
                                </m:r>
                              </m:e>
                              <m:sub>
                                <m:r>
                                  <a:rPr lang="en-US" altLang="zh-CN" i="1">
                                    <a:latin typeface="Cambria Math"/>
                                  </a:rPr>
                                  <m:t>𝑧</m:t>
                                </m:r>
                              </m:sub>
                            </m:sSub>
                          </m:e>
                          <m:sup>
                            <m:r>
                              <a:rPr lang="en-US" altLang="zh-CN" i="1">
                                <a:latin typeface="Cambria Math"/>
                              </a:rPr>
                              <m:t>2</m:t>
                            </m:r>
                          </m:sup>
                        </m:sSup>
                      </m:e>
                    </m:rad>
                  </m:oMath>
                </a14:m>
                <a:r>
                  <a:rPr lang="en-US" altLang="zh-CN" dirty="0"/>
                  <a:t>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33074" y="5788633"/>
                <a:ext cx="2579232" cy="656013"/>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7595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94781" y="48723"/>
            <a:ext cx="2304256" cy="369332"/>
          </a:xfrm>
          <a:prstGeom prst="rect">
            <a:avLst/>
          </a:prstGeom>
          <a:noFill/>
        </p:spPr>
        <p:txBody>
          <a:bodyPr wrap="square" rtlCol="0">
            <a:spAutoFit/>
          </a:bodyPr>
          <a:lstStyle/>
          <a:p>
            <a:r>
              <a:rPr lang="zh-CN" altLang="en-US" b="1" dirty="0" smtClean="0"/>
              <a:t>步态分析（只看波形）</a:t>
            </a:r>
            <a:endParaRPr lang="zh-CN" altLang="en-US" b="1" dirty="0"/>
          </a:p>
        </p:txBody>
      </p:sp>
      <p:sp>
        <p:nvSpPr>
          <p:cNvPr id="4" name="矩形 3"/>
          <p:cNvSpPr/>
          <p:nvPr/>
        </p:nvSpPr>
        <p:spPr>
          <a:xfrm>
            <a:off x="296834" y="576257"/>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6" y="1407254"/>
            <a:ext cx="4256018" cy="2160240"/>
          </a:xfrm>
          <a:prstGeom prst="rect">
            <a:avLst/>
          </a:prstGeom>
          <a:noFill/>
          <a:ln>
            <a:noFill/>
          </a:ln>
        </p:spPr>
      </p:pic>
      <p:pic>
        <p:nvPicPr>
          <p:cNvPr id="3076" name="Picture 4" descr="C:\Users\suck_dynasty\Desktop\图片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60" y="5049399"/>
            <a:ext cx="2863158" cy="13228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416" y="5021057"/>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416" y="3656116"/>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0" y="1407254"/>
            <a:ext cx="4252107" cy="181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11" y="3356992"/>
            <a:ext cx="4252107" cy="1573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62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32957"/>
            <a:ext cx="2304256" cy="369332"/>
          </a:xfrm>
          <a:prstGeom prst="rect">
            <a:avLst/>
          </a:prstGeom>
          <a:noFill/>
        </p:spPr>
        <p:txBody>
          <a:bodyPr wrap="square" rtlCol="0">
            <a:spAutoFit/>
          </a:bodyPr>
          <a:lstStyle/>
          <a:p>
            <a:r>
              <a:rPr lang="zh-CN" altLang="en-US" b="1" dirty="0" smtClean="0"/>
              <a:t>行为判断的思想演化</a:t>
            </a:r>
            <a:endParaRPr lang="zh-CN" altLang="en-US" b="1" dirty="0"/>
          </a:p>
        </p:txBody>
      </p:sp>
      <p:sp>
        <p:nvSpPr>
          <p:cNvPr id="8" name="TextBox 7"/>
          <p:cNvSpPr txBox="1"/>
          <p:nvPr/>
        </p:nvSpPr>
        <p:spPr>
          <a:xfrm>
            <a:off x="467544"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251520" y="1923072"/>
            <a:ext cx="7776864" cy="3416320"/>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a:t>方差</a:t>
            </a:r>
            <a:r>
              <a:rPr lang="zh-CN" altLang="en-US" sz="2400" dirty="0" smtClean="0"/>
              <a:t>判断</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a:p>
            <a:endParaRPr lang="en-US" altLang="zh-CN" dirty="0" smtClean="0"/>
          </a:p>
          <a:p>
            <a:r>
              <a:rPr lang="zh-CN" altLang="en-US" sz="2400" dirty="0" smtClean="0">
                <a:solidFill>
                  <a:srgbClr val="FF0000"/>
                </a:solidFill>
              </a:rPr>
              <a:t>人类行为识别</a:t>
            </a:r>
            <a:r>
              <a:rPr lang="en-US" altLang="zh-CN" sz="2400" dirty="0" smtClean="0">
                <a:solidFill>
                  <a:srgbClr val="FF0000"/>
                </a:solidFill>
              </a:rPr>
              <a:t>+LSTM</a:t>
            </a:r>
            <a:endParaRPr lang="zh-CN" altLang="en-US" sz="2400" dirty="0">
              <a:solidFill>
                <a:srgbClr val="FF0000"/>
              </a:solidFill>
            </a:endParaRPr>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711" y="1907088"/>
            <a:ext cx="6298849" cy="142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507732" y="3822455"/>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980451" y="3734179"/>
            <a:ext cx="4431760" cy="707886"/>
          </a:xfrm>
          <a:prstGeom prst="rect">
            <a:avLst/>
          </a:prstGeom>
          <a:noFill/>
        </p:spPr>
        <p:txBody>
          <a:bodyPr wrap="square" rtlCol="0">
            <a:spAutoFit/>
          </a:bodyPr>
          <a:lstStyle/>
          <a:p>
            <a:r>
              <a:rPr lang="zh-CN" altLang="en-US" sz="2000" b="1" dirty="0" smtClean="0">
                <a:solidFill>
                  <a:srgbClr val="C00000"/>
                </a:solidFill>
              </a:rPr>
              <a:t>假说</a:t>
            </a:r>
            <a:r>
              <a:rPr lang="zh-CN" altLang="en-US" sz="2000" b="1" dirty="0" smtClean="0">
                <a:solidFill>
                  <a:srgbClr val="C00000"/>
                </a:solidFill>
              </a:rPr>
              <a:t>：</a:t>
            </a:r>
            <a:endParaRPr lang="en-US" altLang="zh-CN" sz="2000" b="1" dirty="0" smtClean="0">
              <a:solidFill>
                <a:srgbClr val="C00000"/>
              </a:solidFill>
            </a:endParaRPr>
          </a:p>
          <a:p>
            <a:r>
              <a:rPr lang="zh-CN" altLang="en-US" sz="2000" b="1" dirty="0" smtClean="0">
                <a:solidFill>
                  <a:srgbClr val="C00000"/>
                </a:solidFill>
              </a:rPr>
              <a:t>行人</a:t>
            </a:r>
            <a:r>
              <a:rPr lang="zh-CN" altLang="en-US" sz="2000" b="1" dirty="0" smtClean="0">
                <a:solidFill>
                  <a:srgbClr val="C00000"/>
                </a:solidFill>
              </a:rPr>
              <a:t>的当前步状态与前几步有关联。</a:t>
            </a:r>
            <a:endParaRPr lang="en-US" altLang="zh-CN" sz="2000" b="1" dirty="0" smtClean="0">
              <a:solidFill>
                <a:srgbClr val="C00000"/>
              </a:solidFill>
            </a:endParaRPr>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6" name="Picture 2" descr="C:\Users\suck_dynasty\Desktop\图片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3677399"/>
            <a:ext cx="3657664" cy="15095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uck_dynasty\Desktop\LSTM分类.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04" y="5339392"/>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642559" y="32957"/>
            <a:ext cx="2304256" cy="369332"/>
          </a:xfrm>
          <a:prstGeom prst="rect">
            <a:avLst/>
          </a:prstGeom>
          <a:noFill/>
        </p:spPr>
        <p:txBody>
          <a:bodyPr wrap="square" rtlCol="0">
            <a:spAutoFit/>
          </a:bodyPr>
          <a:lstStyle/>
          <a:p>
            <a:r>
              <a:rPr lang="zh-CN" altLang="en-US" b="1" dirty="0" smtClean="0"/>
              <a:t>行为判断的方法演化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40815"/>
            <a:ext cx="5407263" cy="244713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C:\Users\suck_dynasty\Desktop\新建文件夹\客户端数据采集.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5112225"/>
            <a:ext cx="5407263" cy="1031042"/>
          </a:xfrm>
          <a:prstGeom prst="rect">
            <a:avLst/>
          </a:prstGeom>
          <a:noFill/>
          <a:ln>
            <a:noFill/>
          </a:ln>
        </p:spPr>
      </p:pic>
      <p:sp>
        <p:nvSpPr>
          <p:cNvPr id="5" name="TextBox 4"/>
          <p:cNvSpPr txBox="1"/>
          <p:nvPr/>
        </p:nvSpPr>
        <p:spPr>
          <a:xfrm>
            <a:off x="6139452" y="5396912"/>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56176" y="2996952"/>
            <a:ext cx="2647573" cy="2308324"/>
          </a:xfrm>
          <a:prstGeom prst="rect">
            <a:avLst/>
          </a:prstGeom>
          <a:noFill/>
        </p:spPr>
        <p:txBody>
          <a:bodyPr wrap="square" rtlCol="0">
            <a:spAutoFit/>
          </a:bodyPr>
          <a:lstStyle/>
          <a:p>
            <a:r>
              <a:rPr lang="zh-CN" altLang="en-US" sz="2400" dirty="0" smtClean="0"/>
              <a:t>特征向量的原料：</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（水平方向）</a:t>
            </a:r>
            <a:endParaRPr lang="zh-CN" altLang="en-US" b="1" dirty="0"/>
          </a:p>
        </p:txBody>
      </p:sp>
      <mc:AlternateContent xmlns:mc="http://schemas.openxmlformats.org/markup-compatibility/2006" xmlns:a14="http://schemas.microsoft.com/office/drawing/2010/main">
        <mc:Choice Requires="a14">
          <p:sp>
            <p:nvSpPr>
              <p:cNvPr id="4" name="矩形 3"/>
              <p:cNvSpPr/>
              <p:nvPr/>
            </p:nvSpPr>
            <p:spPr>
              <a:xfrm>
                <a:off x="5080992" y="3748530"/>
                <a:ext cx="3341812"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eqArr>
                            <m:eqArrPr>
                              <m:ctrlPr>
                                <a:rPr lang="zh-CN" altLang="zh-CN" i="1">
                                  <a:latin typeface="Cambria Math"/>
                                </a:rPr>
                              </m:ctrlPr>
                            </m:eqArrPr>
                            <m:e>
                              <m:r>
                                <m:rPr>
                                  <m:sty m:val="p"/>
                                </m:rPr>
                                <a:rPr lang="en-US" altLang="zh-CN">
                                  <a:latin typeface="Cambria Math"/>
                                </a:rPr>
                                <m:t>SL</m:t>
                              </m:r>
                              <m:r>
                                <a:rPr lang="en-US" altLang="zh-CN">
                                  <a:latin typeface="Cambria Math"/>
                                </a:rPr>
                                <m:t>= 0</m:t>
                              </m:r>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1</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1</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1</m:t>
                                  </m:r>
                                </m:sub>
                              </m:sSub>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2</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2</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2</m:t>
                                  </m:r>
                                </m:sub>
                              </m:sSub>
                            </m:e>
                          </m:eqArr>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080992" y="3748530"/>
                <a:ext cx="3341812" cy="97661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158243" y="4749918"/>
                <a:ext cx="1995866"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158243" y="4749918"/>
                <a:ext cx="1995866" cy="66191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148064" y="5411830"/>
                <a:ext cx="2648802" cy="89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148064" y="5411830"/>
                <a:ext cx="2648802" cy="897490"/>
              </a:xfrm>
              <a:prstGeom prst="rect">
                <a:avLst/>
              </a:prstGeom>
              <a:blipFill rotWithShape="1">
                <a:blip r:embed="rId5"/>
                <a:stretch>
                  <a:fillRect/>
                </a:stretch>
              </a:blipFill>
            </p:spPr>
            <p:txBody>
              <a:bodyPr/>
              <a:lstStyle/>
              <a:p>
                <a:r>
                  <a:rPr lang="zh-CN" altLang="en-US">
                    <a:noFill/>
                  </a:rPr>
                  <a:t> </a:t>
                </a:r>
              </a:p>
            </p:txBody>
          </p:sp>
        </mc:Fallback>
      </mc:AlternateContent>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535069" y="1096439"/>
            <a:ext cx="4033746" cy="4113074"/>
          </a:xfrm>
          <a:prstGeom prst="rect">
            <a:avLst/>
          </a:prstGeom>
        </p:spPr>
      </p:pic>
      <p:pic>
        <p:nvPicPr>
          <p:cNvPr id="13" name="图片 12"/>
          <p:cNvPicPr/>
          <p:nvPr/>
        </p:nvPicPr>
        <p:blipFill>
          <a:blip r:embed="rId7" cstate="print">
            <a:extLst>
              <a:ext uri="{28A0092B-C50C-407E-A947-70E740481C1C}">
                <a14:useLocalDpi xmlns:a14="http://schemas.microsoft.com/office/drawing/2010/main" val="0"/>
              </a:ext>
            </a:extLst>
          </a:blip>
          <a:stretch>
            <a:fillRect/>
          </a:stretch>
        </p:blipFill>
        <p:spPr>
          <a:xfrm>
            <a:off x="4752020" y="1096438"/>
            <a:ext cx="4162425" cy="2499179"/>
          </a:xfrm>
          <a:prstGeom prst="rect">
            <a:avLst/>
          </a:prstGeom>
        </p:spPr>
      </p:pic>
      <p:sp>
        <p:nvSpPr>
          <p:cNvPr id="2" name="TextBox 1"/>
          <p:cNvSpPr txBox="1"/>
          <p:nvPr/>
        </p:nvSpPr>
        <p:spPr>
          <a:xfrm>
            <a:off x="323528" y="548680"/>
            <a:ext cx="6264696" cy="461665"/>
          </a:xfrm>
          <a:prstGeom prst="rect">
            <a:avLst/>
          </a:prstGeom>
          <a:noFill/>
        </p:spPr>
        <p:txBody>
          <a:bodyPr wrap="square" rtlCol="0">
            <a:spAutoFit/>
          </a:bodyPr>
          <a:lstStyle/>
          <a:p>
            <a:r>
              <a:rPr lang="zh-CN" altLang="en-US" sz="2400" dirty="0" smtClean="0"/>
              <a:t>行止判断           </a:t>
            </a:r>
            <a:r>
              <a:rPr lang="en-US" altLang="zh-CN" sz="2400" dirty="0" smtClean="0"/>
              <a:t>0m</a:t>
            </a:r>
            <a:r>
              <a:rPr lang="zh-CN" altLang="en-US" sz="2400" dirty="0" smtClean="0"/>
              <a:t>步长</a:t>
            </a:r>
            <a:r>
              <a:rPr lang="en-US" altLang="zh-CN" sz="2400" dirty="0" smtClean="0"/>
              <a:t>           </a:t>
            </a:r>
            <a:r>
              <a:rPr lang="zh-CN" altLang="en-US" sz="2400" dirty="0" smtClean="0"/>
              <a:t>步长分档</a:t>
            </a:r>
            <a:endParaRPr lang="zh-CN" altLang="en-US" sz="2400" dirty="0"/>
          </a:p>
        </p:txBody>
      </p:sp>
      <p:pic>
        <p:nvPicPr>
          <p:cNvPr id="5122" name="Picture 2" descr="C:\Users\suck_dynasty\Desktop\公式族方法说明-20171226112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69" y="5234698"/>
            <a:ext cx="4000077" cy="1072302"/>
          </a:xfrm>
          <a:prstGeom prst="rect">
            <a:avLst/>
          </a:prstGeom>
          <a:noFill/>
          <a:extLst>
            <a:ext uri="{909E8E84-426E-40DD-AFC4-6F175D3DCCD1}">
              <a14:hiddenFill xmlns:a14="http://schemas.microsoft.com/office/drawing/2010/main">
                <a:solidFill>
                  <a:srgbClr val="FFFFFF"/>
                </a:solidFill>
              </a14:hiddenFill>
            </a:ext>
          </a:extLst>
        </p:spPr>
      </p:pic>
      <p:sp>
        <p:nvSpPr>
          <p:cNvPr id="10" name="下箭头 9"/>
          <p:cNvSpPr/>
          <p:nvPr/>
        </p:nvSpPr>
        <p:spPr>
          <a:xfrm rot="16200000">
            <a:off x="1872197"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3671404" y="512180"/>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spTree>
    <p:extLst>
      <p:ext uri="{BB962C8B-B14F-4D97-AF65-F5344CB8AC3E}">
        <p14:creationId xmlns:p14="http://schemas.microsoft.com/office/powerpoint/2010/main" val="630749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167350" y="32957"/>
            <a:ext cx="6077058"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（垂直方向）</a:t>
            </a:r>
            <a:endParaRPr lang="zh-CN" altLang="en-US" b="1" dirty="0"/>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611560" y="682326"/>
            <a:ext cx="2889944" cy="2314626"/>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750963" y="746965"/>
                <a:ext cx="384855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smtClean="0">
                              <a:solidFill>
                                <a:srgbClr val="FF0000"/>
                              </a:solidFill>
                              <a:latin typeface="Cambria Math"/>
                            </a:rPr>
                          </m:ctrlPr>
                        </m:dPr>
                        <m:e>
                          <m:eqArr>
                            <m:eqArrPr>
                              <m:ctrlPr>
                                <a:rPr lang="zh-CN" altLang="zh-CN" sz="2400" i="1">
                                  <a:solidFill>
                                    <a:srgbClr val="FF0000"/>
                                  </a:solidFill>
                                  <a:latin typeface="Cambria Math"/>
                                </a:rPr>
                              </m:ctrlPr>
                            </m:eqArrPr>
                            <m:e>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sin</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 </m:t>
                                  </m:r>
                                  <m:r>
                                    <a:rPr lang="en-US" altLang="zh-CN" sz="2400" i="1">
                                      <a:solidFill>
                                        <a:srgbClr val="FF0000"/>
                                      </a:solidFill>
                                      <a:latin typeface="Cambria Math"/>
                                    </a:rPr>
                                    <m:t>𝑦</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𝑦</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cos</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𝑀</m:t>
                              </m:r>
                              <m:r>
                                <a:rPr lang="en-US" altLang="zh-CN" sz="2400" i="1">
                                  <a:solidFill>
                                    <a:srgbClr val="FF0000"/>
                                  </a:solidFill>
                                  <a:latin typeface="Cambria Math"/>
                                </a:rPr>
                                <m:t>×</m:t>
                              </m:r>
                              <m:r>
                                <a:rPr lang="en-US" altLang="zh-CN" sz="2400" i="1">
                                  <a:solidFill>
                                    <a:srgbClr val="FF0000"/>
                                  </a:solidFill>
                                  <a:latin typeface="Cambria Math"/>
                                </a:rPr>
                                <m:t>𝐻</m:t>
                              </m:r>
                            </m:e>
                          </m:eqArr>
                        </m:e>
                      </m:d>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750963" y="746965"/>
                <a:ext cx="3848554" cy="127143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0780" y="3207035"/>
                <a:ext cx="528446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𝑠𝑖𝑛</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𝑐𝑜𝑠</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e>
                          </m:eqAr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90780" y="3207035"/>
                <a:ext cx="5284460" cy="1271438"/>
              </a:xfrm>
              <a:prstGeom prst="rect">
                <a:avLst/>
              </a:prstGeom>
              <a:blipFill rotWithShape="1">
                <a:blip r:embed="rId5"/>
                <a:stretch>
                  <a:fillRect/>
                </a:stretch>
              </a:blipFill>
            </p:spPr>
            <p:txBody>
              <a:bodyPr/>
              <a:lstStyle/>
              <a:p>
                <a:r>
                  <a:rPr lang="zh-CN" altLang="en-US">
                    <a:noFill/>
                  </a:rPr>
                  <a:t> </a:t>
                </a:r>
              </a:p>
            </p:txBody>
          </p:sp>
        </mc:Fallback>
      </mc:AlternateContent>
      <p:pic>
        <p:nvPicPr>
          <p:cNvPr id="3074" name="Picture 2" descr="C:\Users\suck_dynasty\Desktop\图片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09" y="757260"/>
            <a:ext cx="1322998" cy="1336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390780" y="4647676"/>
                <a:ext cx="3979103"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𝐿</m:t>
                              </m:r>
                            </m:e>
                          </m:eqArr>
                        </m:e>
                      </m:d>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90780" y="4647676"/>
                <a:ext cx="3979103" cy="1271438"/>
              </a:xfrm>
              <a:prstGeom prst="rect">
                <a:avLst/>
              </a:prstGeom>
              <a:blipFill rotWithShape="1">
                <a:blip r:embed="rId7"/>
                <a:stretch>
                  <a:fillRect/>
                </a:stretch>
              </a:blipFill>
            </p:spPr>
            <p:txBody>
              <a:bodyPr/>
              <a:lstStyle/>
              <a:p>
                <a:r>
                  <a:rPr lang="zh-CN" altLang="en-US">
                    <a:noFill/>
                  </a:rPr>
                  <a:t> </a:t>
                </a:r>
              </a:p>
            </p:txBody>
          </p:sp>
        </mc:Fallback>
      </mc:AlternateContent>
      <p:sp>
        <p:nvSpPr>
          <p:cNvPr id="10" name="TextBox 9"/>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3076" name="Picture 4"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2378026"/>
            <a:ext cx="548820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607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25473" y="91499"/>
            <a:ext cx="3024336" cy="369332"/>
          </a:xfrm>
          <a:prstGeom prst="rect">
            <a:avLst/>
          </a:prstGeom>
          <a:noFill/>
        </p:spPr>
        <p:txBody>
          <a:bodyPr wrap="square" rtlCol="0">
            <a:spAutoFit/>
          </a:bodyPr>
          <a:lstStyle/>
          <a:p>
            <a:r>
              <a:rPr lang="zh-CN" altLang="en-US" b="1" dirty="0"/>
              <a:t>系统实现</a:t>
            </a:r>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03748" y="32957"/>
            <a:ext cx="4832642" cy="369332"/>
          </a:xfrm>
          <a:prstGeom prst="rect">
            <a:avLst/>
          </a:prstGeom>
          <a:noFill/>
        </p:spPr>
        <p:txBody>
          <a:bodyPr wrap="square" rtlCol="0">
            <a:spAutoFit/>
          </a:bodyPr>
          <a:lstStyle/>
          <a:p>
            <a:r>
              <a:rPr lang="zh-CN" altLang="en-US" dirty="0" smtClean="0"/>
              <a:t>系统</a:t>
            </a:r>
            <a:r>
              <a:rPr lang="zh-CN" altLang="en-US" dirty="0"/>
              <a:t>实现（持续进行的步态</a:t>
            </a:r>
            <a:r>
              <a:rPr lang="zh-CN" altLang="en-US" dirty="0" smtClean="0"/>
              <a:t>分析）</a:t>
            </a:r>
            <a:endParaRPr lang="zh-CN" altLang="en-US"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579109"/>
            <a:ext cx="6696744" cy="30659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0657" y="3335303"/>
            <a:ext cx="3449815" cy="25419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12" y="2492895"/>
            <a:ext cx="4590539" cy="336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15816" y="32957"/>
            <a:ext cx="4656134" cy="369332"/>
          </a:xfrm>
          <a:prstGeom prst="rect">
            <a:avLst/>
          </a:prstGeom>
          <a:noFill/>
        </p:spPr>
        <p:txBody>
          <a:bodyPr wrap="square" rtlCol="0">
            <a:spAutoFit/>
          </a:bodyPr>
          <a:lstStyle/>
          <a:p>
            <a:r>
              <a:rPr lang="zh-CN" altLang="en-US" dirty="0"/>
              <a:t>步长</a:t>
            </a:r>
            <a:r>
              <a:rPr lang="zh-CN" altLang="en-US" dirty="0" smtClean="0"/>
              <a:t>估计（</a:t>
            </a:r>
            <a:r>
              <a:rPr lang="en-US" altLang="zh-CN" dirty="0" smtClean="0"/>
              <a:t>2% with Scarlet method</a:t>
            </a:r>
            <a:r>
              <a:rPr lang="zh-CN" altLang="en-US" dirty="0" smtClean="0"/>
              <a:t>）</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068960"/>
            <a:ext cx="7464446" cy="3168352"/>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692696"/>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676612"/>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934717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流程方法对比</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81476" y="3556796"/>
            <a:ext cx="4561617" cy="2858354"/>
          </a:xfrm>
          <a:prstGeom prst="rect">
            <a:avLst/>
          </a:prstGeom>
        </p:spPr>
      </p:pic>
      <p:pic>
        <p:nvPicPr>
          <p:cNvPr id="18" name="图片 17" descr="C:\Users\suck_dynasty\Desktop\stepDet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02130" y="491210"/>
            <a:ext cx="4600479" cy="3513854"/>
          </a:xfrm>
          <a:prstGeom prst="rect">
            <a:avLst/>
          </a:prstGeom>
          <a:noFill/>
          <a:ln>
            <a:noFill/>
          </a:ln>
        </p:spPr>
      </p:pic>
      <p:pic>
        <p:nvPicPr>
          <p:cNvPr id="19" name="图片 18"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129777" y="513977"/>
            <a:ext cx="4442223" cy="3024336"/>
          </a:xfrm>
          <a:prstGeom prst="rect">
            <a:avLst/>
          </a:prstGeom>
          <a:noFill/>
          <a:ln>
            <a:noFill/>
          </a:ln>
        </p:spPr>
      </p:pic>
      <p:sp>
        <p:nvSpPr>
          <p:cNvPr id="7" name="TextBox 6"/>
          <p:cNvSpPr txBox="1"/>
          <p:nvPr/>
        </p:nvSpPr>
        <p:spPr>
          <a:xfrm>
            <a:off x="507732" y="6218148"/>
            <a:ext cx="823908" cy="523220"/>
          </a:xfrm>
          <a:prstGeom prst="rect">
            <a:avLst/>
          </a:prstGeom>
          <a:noFill/>
        </p:spPr>
        <p:txBody>
          <a:bodyPr wrap="square" rtlCol="0">
            <a:spAutoFit/>
          </a:bodyPr>
          <a:lstStyle/>
          <a:p>
            <a:r>
              <a:rPr lang="en-US" altLang="zh-CN" sz="2800" b="1" dirty="0" smtClean="0"/>
              <a:t>18</a:t>
            </a:r>
            <a:endParaRPr lang="zh-CN" altLang="en-US" sz="2800" b="1" dirty="0"/>
          </a:p>
        </p:txBody>
      </p:sp>
      <p:pic>
        <p:nvPicPr>
          <p:cNvPr id="8" name="图片 7" descr="C:\Users\suck_dynasty\Desktop\方向带单位.png"/>
          <p:cNvPicPr/>
          <p:nvPr/>
        </p:nvPicPr>
        <p:blipFill>
          <a:blip r:embed="rId6">
            <a:extLst>
              <a:ext uri="{28A0092B-C50C-407E-A947-70E740481C1C}">
                <a14:useLocalDpi xmlns:a14="http://schemas.microsoft.com/office/drawing/2010/main" val="0"/>
              </a:ext>
            </a:extLst>
          </a:blip>
          <a:srcRect/>
          <a:stretch>
            <a:fillRect/>
          </a:stretch>
        </p:blipFill>
        <p:spPr bwMode="auto">
          <a:xfrm>
            <a:off x="4643094" y="4005064"/>
            <a:ext cx="4283968" cy="2448272"/>
          </a:xfrm>
          <a:prstGeom prst="rect">
            <a:avLst/>
          </a:prstGeom>
          <a:noFill/>
          <a:ln>
            <a:noFill/>
          </a:ln>
        </p:spPr>
      </p:pic>
    </p:spTree>
    <p:extLst>
      <p:ext uri="{BB962C8B-B14F-4D97-AF65-F5344CB8AC3E}">
        <p14:creationId xmlns:p14="http://schemas.microsoft.com/office/powerpoint/2010/main" val="3040809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79912" y="116632"/>
            <a:ext cx="2520280" cy="369332"/>
          </a:xfrm>
          <a:prstGeom prst="rect">
            <a:avLst/>
          </a:prstGeom>
          <a:noFill/>
        </p:spPr>
        <p:txBody>
          <a:bodyPr wrap="square" rtlCol="0">
            <a:spAutoFit/>
          </a:bodyPr>
          <a:lstStyle/>
          <a:p>
            <a:r>
              <a:rPr lang="zh-CN" altLang="en-US" b="1" dirty="0" smtClean="0"/>
              <a:t>问题抛出</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05284" y="0"/>
            <a:ext cx="3024336" cy="369332"/>
          </a:xfrm>
          <a:prstGeom prst="rect">
            <a:avLst/>
          </a:prstGeom>
          <a:noFill/>
        </p:spPr>
        <p:txBody>
          <a:bodyPr wrap="square" rtlCol="0">
            <a:spAutoFit/>
          </a:bodyPr>
          <a:lstStyle/>
          <a:p>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5"/>
            <a:ext cx="4334792" cy="2615838"/>
          </a:xfrm>
          <a:prstGeom prst="rect">
            <a:avLst/>
          </a:prstGeom>
          <a:noFill/>
          <a:ln>
            <a:noFill/>
          </a:ln>
        </p:spPr>
      </p:pic>
      <p:sp>
        <p:nvSpPr>
          <p:cNvPr id="2" name="TextBox 1"/>
          <p:cNvSpPr txBox="1"/>
          <p:nvPr/>
        </p:nvSpPr>
        <p:spPr>
          <a:xfrm>
            <a:off x="529116" y="3184773"/>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1053139881"/>
              </p:ext>
            </p:extLst>
          </p:nvPr>
        </p:nvGraphicFramePr>
        <p:xfrm>
          <a:off x="5148064" y="764704"/>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zh-CN" sz="1050" kern="100" dirty="0" smtClean="0">
                          <a:effectLst/>
                        </a:rPr>
                        <a:t>准确率</a:t>
                      </a:r>
                      <a:endParaRPr lang="zh-CN" sz="1200" kern="100" dirty="0">
                        <a:effectLst/>
                        <a:latin typeface="Times New Roman"/>
                        <a:ea typeface="宋体"/>
                      </a:endParaRPr>
                    </a:p>
                  </a:txBody>
                  <a:tcPr marL="68580" marR="68580" marT="0" marB="0" anchor="ctr"/>
                </a:tc>
              </a:tr>
              <a:tr h="363317">
                <a:tc>
                  <a:txBody>
                    <a:bodyPr/>
                    <a:lstStyle/>
                    <a:p>
                      <a:pPr indent="355600" algn="l">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0.03%</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23.43%</a:t>
                      </a:r>
                      <a:endParaRPr lang="zh-CN" sz="1200" kern="100">
                        <a:effectLst/>
                        <a:latin typeface="Times New Roman"/>
                        <a:ea typeface="宋体"/>
                      </a:endParaRPr>
                    </a:p>
                  </a:txBody>
                  <a:tcPr marL="68580" marR="68580" marT="0" marB="0" anchor="ctr"/>
                </a:tc>
              </a:tr>
              <a:tr h="629033">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51.56%</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54.68%</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56.25%</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62.52%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82.81%</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100.00%</a:t>
                      </a:r>
                      <a:endParaRPr lang="zh-CN" sz="1200" kern="100" dirty="0">
                        <a:effectLst/>
                        <a:latin typeface="Times New Roman"/>
                        <a:ea typeface="宋体"/>
                      </a:endParaRPr>
                    </a:p>
                  </a:txBody>
                  <a:tcPr marL="68580" marR="68580" marT="0" marB="0" anchor="ct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16" y="764704"/>
            <a:ext cx="4969547" cy="5406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65415" y="32957"/>
            <a:ext cx="3024336" cy="369332"/>
          </a:xfrm>
          <a:prstGeom prst="rect">
            <a:avLst/>
          </a:prstGeom>
          <a:noFill/>
        </p:spPr>
        <p:txBody>
          <a:bodyPr wrap="square" rtlCol="0">
            <a:spAutoFit/>
          </a:bodyPr>
          <a:lstStyle/>
          <a:p>
            <a:r>
              <a:rPr lang="zh-CN" altLang="en-US" b="1" dirty="0" smtClean="0"/>
              <a:t>总结</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
        <p:nvSpPr>
          <p:cNvPr id="4" name="TextBox 3"/>
          <p:cNvSpPr txBox="1"/>
          <p:nvPr/>
        </p:nvSpPr>
        <p:spPr>
          <a:xfrm>
            <a:off x="1115616" y="980728"/>
            <a:ext cx="7217218" cy="3785652"/>
          </a:xfrm>
          <a:prstGeom prst="rect">
            <a:avLst/>
          </a:prstGeom>
          <a:noFill/>
        </p:spPr>
        <p:txBody>
          <a:bodyPr wrap="square" rtlCol="0">
            <a:spAutoFit/>
          </a:bodyPr>
          <a:lstStyle/>
          <a:p>
            <a:r>
              <a:rPr lang="zh-CN" altLang="en-US" sz="2400" dirty="0" smtClean="0"/>
              <a:t>完整的步行者航位推算室内空间定位流程</a:t>
            </a:r>
            <a:r>
              <a:rPr lang="en-US" altLang="zh-CN" sz="2400" dirty="0" smtClean="0"/>
              <a:t>+</a:t>
            </a:r>
            <a:r>
              <a:rPr lang="zh-CN" altLang="en-US" sz="2400" dirty="0" smtClean="0"/>
              <a:t>实现方法</a:t>
            </a:r>
            <a:endParaRPr lang="en-US" altLang="zh-CN" sz="2400" dirty="0" smtClean="0"/>
          </a:p>
          <a:p>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endParaRPr lang="en-US" altLang="zh-CN" sz="2400" dirty="0" smtClean="0"/>
          </a:p>
          <a:p>
            <a:r>
              <a:rPr lang="zh-CN" altLang="en-US" sz="2400" dirty="0" smtClean="0"/>
              <a:t>行为判断            行为判断</a:t>
            </a:r>
            <a:r>
              <a:rPr lang="en-US" altLang="zh-CN" sz="2400" dirty="0" smtClean="0"/>
              <a:t>+LSTM</a:t>
            </a:r>
          </a:p>
          <a:p>
            <a:endParaRPr lang="en-US" altLang="zh-CN" sz="2400" dirty="0" smtClean="0"/>
          </a:p>
          <a:p>
            <a:r>
              <a:rPr lang="zh-CN" altLang="en-US" sz="2400" dirty="0"/>
              <a:t>行为</a:t>
            </a:r>
            <a:r>
              <a:rPr lang="zh-CN" altLang="en-US" sz="2400" dirty="0" smtClean="0"/>
              <a:t>判断            分档的步长估计</a:t>
            </a:r>
            <a:endParaRPr lang="en-US" altLang="zh-CN" sz="2400" dirty="0" smtClean="0"/>
          </a:p>
          <a:p>
            <a:endParaRPr lang="en-US" altLang="zh-CN" sz="2400" dirty="0" smtClean="0"/>
          </a:p>
          <a:p>
            <a:r>
              <a:rPr lang="zh-CN" altLang="en-US" sz="2400" dirty="0" smtClean="0"/>
              <a:t>行为判断            纵向位移计算</a:t>
            </a:r>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28280" y="162430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6200000">
            <a:off x="2628280" y="242039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628280" y="3140473"/>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2628280" y="386055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或许还</a:t>
            </a:r>
            <a:r>
              <a:rPr lang="zh-CN" altLang="en-US" b="1" dirty="0"/>
              <a:t>可以继续</a:t>
            </a:r>
            <a:r>
              <a:rPr lang="zh-CN" altLang="en-US" b="1" dirty="0" smtClean="0"/>
              <a:t>做的事情</a:t>
            </a:r>
            <a:endParaRPr lang="zh-CN" altLang="en-US" b="1" dirty="0"/>
          </a:p>
        </p:txBody>
      </p:sp>
      <p:sp>
        <p:nvSpPr>
          <p:cNvPr id="3" name="TextBox 2"/>
          <p:cNvSpPr txBox="1"/>
          <p:nvPr/>
        </p:nvSpPr>
        <p:spPr>
          <a:xfrm>
            <a:off x="1033340" y="1772816"/>
            <a:ext cx="7200800" cy="2308324"/>
          </a:xfrm>
          <a:prstGeom prst="rect">
            <a:avLst/>
          </a:prstGeom>
          <a:noFill/>
        </p:spPr>
        <p:txBody>
          <a:bodyPr wrap="square" rtlCol="0">
            <a:spAutoFit/>
          </a:bodyPr>
          <a:lstStyle/>
          <a:p>
            <a:pPr algn="ctr"/>
            <a:r>
              <a:rPr lang="zh-CN" altLang="en-US" sz="3600" dirty="0"/>
              <a:t>硬件</a:t>
            </a:r>
            <a:r>
              <a:rPr lang="zh-CN" altLang="en-US" sz="3600" dirty="0" smtClean="0"/>
              <a:t>化</a:t>
            </a:r>
            <a:endParaRPr lang="en-US" altLang="zh-CN" sz="3600" dirty="0" smtClean="0"/>
          </a:p>
          <a:p>
            <a:pPr algn="ctr"/>
            <a:r>
              <a:rPr lang="zh-CN" altLang="en-US" sz="3600" dirty="0" smtClean="0"/>
              <a:t>扩展行为判断</a:t>
            </a:r>
            <a:endParaRPr lang="en-US" altLang="zh-CN" sz="3600" dirty="0" smtClean="0"/>
          </a:p>
          <a:p>
            <a:pPr algn="ctr"/>
            <a:r>
              <a:rPr lang="zh-CN" altLang="en-US" sz="3600" dirty="0" smtClean="0"/>
              <a:t>参数自动获取</a:t>
            </a:r>
            <a:endParaRPr lang="en-US" altLang="zh-CN" sz="3600" dirty="0" smtClean="0"/>
          </a:p>
          <a:p>
            <a:pPr algn="ctr"/>
            <a:r>
              <a:rPr lang="zh-CN" altLang="en-US" sz="3600" dirty="0"/>
              <a:t>实际应用</a:t>
            </a:r>
          </a:p>
        </p:txBody>
      </p:sp>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Tree>
    <p:extLst>
      <p:ext uri="{BB962C8B-B14F-4D97-AF65-F5344CB8AC3E}">
        <p14:creationId xmlns:p14="http://schemas.microsoft.com/office/powerpoint/2010/main" val="2580673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24897" y="1588861"/>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pic>
        <p:nvPicPr>
          <p:cNvPr id="1026" name="Picture 2" descr="C:\Users\suck_dynasty\Desktop\谢谢.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239910"/>
            <a:ext cx="1143463" cy="133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61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a:t>花絮</a:t>
            </a:r>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graphicFrame>
        <p:nvGraphicFramePr>
          <p:cNvPr id="7" name="表格 6"/>
          <p:cNvGraphicFramePr>
            <a:graphicFrameLocks noGrp="1"/>
          </p:cNvGraphicFramePr>
          <p:nvPr>
            <p:extLst>
              <p:ext uri="{D42A27DB-BD31-4B8C-83A1-F6EECF244321}">
                <p14:modId xmlns:p14="http://schemas.microsoft.com/office/powerpoint/2010/main" val="960966764"/>
              </p:ext>
            </p:extLst>
          </p:nvPr>
        </p:nvGraphicFramePr>
        <p:xfrm>
          <a:off x="5148064" y="3379698"/>
          <a:ext cx="3488204" cy="3240360"/>
        </p:xfrm>
        <a:graphic>
          <a:graphicData uri="http://schemas.openxmlformats.org/drawingml/2006/table">
            <a:tbl>
              <a:tblPr firstRow="1" firstCol="1" bandRow="1">
                <a:tableStyleId>{5C22544A-7EE6-4342-B048-85BDC9FD1C3A}</a:tableStyleId>
              </a:tblPr>
              <a:tblGrid>
                <a:gridCol w="2552100"/>
                <a:gridCol w="936104"/>
              </a:tblGrid>
              <a:tr h="324036">
                <a:tc>
                  <a:txBody>
                    <a:bodyPr/>
                    <a:lstStyle/>
                    <a:p>
                      <a:pPr indent="355600" algn="just">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ctr">
                        <a:lnSpc>
                          <a:spcPts val="1700"/>
                        </a:lnSpc>
                        <a:spcAft>
                          <a:spcPts val="0"/>
                        </a:spcAft>
                      </a:pPr>
                      <a:r>
                        <a:rPr lang="en-US" sz="1050" kern="100" dirty="0">
                          <a:effectLst/>
                        </a:rPr>
                        <a:t> </a:t>
                      </a:r>
                      <a:r>
                        <a:rPr lang="zh-CN" sz="1050" kern="100" dirty="0" smtClean="0">
                          <a:effectLst/>
                        </a:rPr>
                        <a:t>准确率</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0.00%</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29.69%</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35.94%</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46.87%</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59.37%</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62.50%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70.31%</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87.50%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89.06%</a:t>
                      </a:r>
                      <a:endParaRPr lang="zh-CN" sz="1200" kern="100" dirty="0">
                        <a:effectLst/>
                        <a:latin typeface="Times New Roman"/>
                        <a:ea typeface="宋体"/>
                      </a:endParaRPr>
                    </a:p>
                  </a:txBody>
                  <a:tcPr marL="68580" marR="68580" marT="0" marB="0" anchor="ctr"/>
                </a:tc>
              </a:tr>
            </a:tbl>
          </a:graphicData>
        </a:graphic>
      </p:graphicFrame>
      <p:sp>
        <p:nvSpPr>
          <p:cNvPr id="4" name="TextBox 3"/>
          <p:cNvSpPr txBox="1"/>
          <p:nvPr/>
        </p:nvSpPr>
        <p:spPr>
          <a:xfrm>
            <a:off x="6156176" y="2924944"/>
            <a:ext cx="2116875" cy="369332"/>
          </a:xfrm>
          <a:prstGeom prst="rect">
            <a:avLst/>
          </a:prstGeom>
          <a:noFill/>
        </p:spPr>
        <p:txBody>
          <a:bodyPr wrap="square" rtlCol="0">
            <a:spAutoFit/>
          </a:bodyPr>
          <a:lstStyle/>
          <a:p>
            <a:r>
              <a:rPr lang="zh-CN" altLang="en-US" dirty="0" smtClean="0"/>
              <a:t>行止判断实验</a:t>
            </a:r>
            <a:endParaRPr lang="zh-CN" altLang="en-US" dirty="0"/>
          </a:p>
        </p:txBody>
      </p:sp>
      <p:pic>
        <p:nvPicPr>
          <p:cNvPr id="2049" name="Picture 1" descr="C:\Users\suck_dynasty\Desktop\效果-2017102618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87" y="1075093"/>
            <a:ext cx="2625549" cy="23402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7732" y="703453"/>
            <a:ext cx="2736304" cy="369332"/>
          </a:xfrm>
          <a:prstGeom prst="rect">
            <a:avLst/>
          </a:prstGeom>
          <a:noFill/>
        </p:spPr>
        <p:txBody>
          <a:bodyPr wrap="square" rtlCol="0">
            <a:spAutoFit/>
          </a:bodyPr>
          <a:lstStyle/>
          <a:p>
            <a:r>
              <a:rPr lang="zh-CN" altLang="en-US" dirty="0" smtClean="0"/>
              <a:t>早期建筑楼</a:t>
            </a:r>
            <a:r>
              <a:rPr lang="en-US" altLang="zh-CN" dirty="0" smtClean="0"/>
              <a:t>B</a:t>
            </a:r>
            <a:r>
              <a:rPr lang="zh-CN" altLang="en-US" dirty="0" smtClean="0"/>
              <a:t>座的楼形</a:t>
            </a:r>
            <a:endParaRPr lang="zh-CN" altLang="en-US" dirty="0"/>
          </a:p>
        </p:txBody>
      </p:sp>
      <p:pic>
        <p:nvPicPr>
          <p:cNvPr id="2050" name="Picture 2" descr="D:\works\gitWork\OVERMAKE\3 pictures\dataPicture12.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528" y="995344"/>
            <a:ext cx="2332602" cy="174945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works\gitWork\OVERMAKE\3 pictures\更复杂的数据图（201803121124）.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2600" y="986992"/>
            <a:ext cx="2332603" cy="17494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288902" y="544323"/>
            <a:ext cx="3586232" cy="369332"/>
          </a:xfrm>
          <a:prstGeom prst="rect">
            <a:avLst/>
          </a:prstGeom>
          <a:noFill/>
        </p:spPr>
        <p:txBody>
          <a:bodyPr wrap="square" rtlCol="0">
            <a:spAutoFit/>
          </a:bodyPr>
          <a:lstStyle/>
          <a:p>
            <a:r>
              <a:rPr lang="zh-CN" altLang="en-US" dirty="0" smtClean="0"/>
              <a:t>根据手机传感器数据绘制的频谱</a:t>
            </a:r>
            <a:endParaRPr lang="zh-CN" altLang="en-US" dirty="0"/>
          </a:p>
        </p:txBody>
      </p:sp>
      <p:pic>
        <p:nvPicPr>
          <p:cNvPr id="15" name="Picture 4" descr="C:\Users\suck_dynasty\Desktop\运行新图片-20171121180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487" y="4159160"/>
            <a:ext cx="3754438" cy="20589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26355" y="3675224"/>
            <a:ext cx="3272180" cy="369332"/>
          </a:xfrm>
          <a:prstGeom prst="rect">
            <a:avLst/>
          </a:prstGeom>
          <a:noFill/>
        </p:spPr>
        <p:txBody>
          <a:bodyPr wrap="square" rtlCol="0">
            <a:spAutoFit/>
          </a:bodyPr>
          <a:lstStyle/>
          <a:p>
            <a:r>
              <a:rPr lang="en-US" altLang="zh-CN" dirty="0" smtClean="0"/>
              <a:t>PC</a:t>
            </a:r>
            <a:r>
              <a:rPr lang="zh-CN" altLang="en-US" dirty="0" smtClean="0"/>
              <a:t>上的同步导航游戏</a:t>
            </a:r>
            <a:endParaRPr lang="zh-CN" altLang="en-US" dirty="0"/>
          </a:p>
        </p:txBody>
      </p:sp>
    </p:spTree>
    <p:extLst>
      <p:ext uri="{BB962C8B-B14F-4D97-AF65-F5344CB8AC3E}">
        <p14:creationId xmlns:p14="http://schemas.microsoft.com/office/powerpoint/2010/main" val="2738663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732" y="581779"/>
            <a:ext cx="7721981" cy="830997"/>
          </a:xfrm>
          <a:prstGeom prst="rect">
            <a:avLst/>
          </a:prstGeom>
          <a:noFill/>
        </p:spPr>
        <p:txBody>
          <a:bodyPr wrap="square" rtlCol="0">
            <a:spAutoFit/>
          </a:bodyPr>
          <a:lstStyle/>
          <a:p>
            <a:r>
              <a:rPr lang="zh-CN" altLang="en-US" sz="2400" dirty="0" smtClean="0"/>
              <a:t>传统惯性导航</a:t>
            </a:r>
            <a:r>
              <a:rPr lang="zh-CN" altLang="en-US" sz="2400" dirty="0"/>
              <a:t>积分误差</a:t>
            </a:r>
            <a:r>
              <a:rPr lang="zh-CN" altLang="en-US" sz="2400" dirty="0" smtClean="0"/>
              <a:t>较大，不可使用</a:t>
            </a:r>
            <a:endParaRPr lang="zh-CN" altLang="en-US" sz="2400" dirty="0"/>
          </a:p>
          <a:p>
            <a:r>
              <a:rPr lang="zh-CN" altLang="en-US" sz="2400" dirty="0">
                <a:solidFill>
                  <a:srgbClr val="FF0000"/>
                </a:solidFill>
              </a:rPr>
              <a:t>手机</a:t>
            </a:r>
            <a:r>
              <a:rPr lang="zh-CN" altLang="en-US" sz="2400" dirty="0" smtClean="0">
                <a:solidFill>
                  <a:srgbClr val="FF0000"/>
                </a:solidFill>
              </a:rPr>
              <a:t>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7" name="TextBox 6"/>
          <p:cNvSpPr txBox="1"/>
          <p:nvPr/>
        </p:nvSpPr>
        <p:spPr>
          <a:xfrm>
            <a:off x="3851920" y="32957"/>
            <a:ext cx="2304256" cy="369332"/>
          </a:xfrm>
          <a:prstGeom prst="rect">
            <a:avLst/>
          </a:prstGeom>
          <a:noFill/>
        </p:spPr>
        <p:txBody>
          <a:bodyPr wrap="square" rtlCol="0">
            <a:spAutoFit/>
          </a:bodyPr>
          <a:lstStyle/>
          <a:p>
            <a:r>
              <a:rPr lang="en-US" altLang="zh-CN" b="1" dirty="0" smtClean="0"/>
              <a:t>PDR</a:t>
            </a:r>
            <a:r>
              <a:rPr lang="zh-CN" altLang="en-US" b="1" dirty="0" smtClean="0"/>
              <a:t>介绍与进化</a:t>
            </a:r>
            <a:endParaRPr lang="zh-CN" altLang="en-US" b="1" dirty="0"/>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Tree>
    <p:extLst>
      <p:ext uri="{BB962C8B-B14F-4D97-AF65-F5344CB8AC3E}">
        <p14:creationId xmlns:p14="http://schemas.microsoft.com/office/powerpoint/2010/main" val="1278448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51920" y="32957"/>
            <a:ext cx="2304256" cy="369332"/>
          </a:xfrm>
          <a:prstGeom prst="rect">
            <a:avLst/>
          </a:prstGeom>
          <a:noFill/>
        </p:spPr>
        <p:txBody>
          <a:bodyPr wrap="square" rtlCol="0">
            <a:spAutoFit/>
          </a:bodyPr>
          <a:lstStyle/>
          <a:p>
            <a:r>
              <a:rPr lang="zh-CN" altLang="en-US" b="1" dirty="0" smtClean="0"/>
              <a:t>数据收集</a:t>
            </a:r>
            <a:endParaRPr lang="zh-CN" alt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91" y="2650411"/>
            <a:ext cx="3960440" cy="214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p:nvPr/>
        </p:nvPicPr>
        <p:blipFill>
          <a:blip r:embed="rId4">
            <a:extLst>
              <a:ext uri="{28A0092B-C50C-407E-A947-70E740481C1C}">
                <a14:useLocalDpi xmlns:a14="http://schemas.microsoft.com/office/drawing/2010/main" val="0"/>
              </a:ext>
            </a:extLst>
          </a:blip>
          <a:stretch>
            <a:fillRect/>
          </a:stretch>
        </p:blipFill>
        <p:spPr>
          <a:xfrm>
            <a:off x="379491" y="486018"/>
            <a:ext cx="3960440" cy="2116092"/>
          </a:xfrm>
          <a:prstGeom prst="rect">
            <a:avLst/>
          </a:prstGeom>
        </p:spPr>
      </p:pic>
      <p:pic>
        <p:nvPicPr>
          <p:cNvPr id="5124" name="Picture 4" descr="C:\Users\suck_dynasty\Desktop\sh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91" y="4824081"/>
            <a:ext cx="3960440" cy="15549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3050" y="486018"/>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pic>
        <p:nvPicPr>
          <p:cNvPr id="9" name="图片 8" descr="C:\Users\suck_dynasty\Desktop\DATA.png"/>
          <p:cNvPicPr/>
          <p:nvPr/>
        </p:nvPicPr>
        <p:blipFill>
          <a:blip r:embed="rId6">
            <a:extLst>
              <a:ext uri="{28A0092B-C50C-407E-A947-70E740481C1C}">
                <a14:useLocalDpi xmlns:a14="http://schemas.microsoft.com/office/drawing/2010/main" val="0"/>
              </a:ext>
            </a:extLst>
          </a:blip>
          <a:srcRect/>
          <a:stretch>
            <a:fillRect/>
          </a:stretch>
        </p:blipFill>
        <p:spPr bwMode="auto">
          <a:xfrm>
            <a:off x="4716016" y="4824081"/>
            <a:ext cx="4083314" cy="1656184"/>
          </a:xfrm>
          <a:prstGeom prst="rect">
            <a:avLst/>
          </a:prstGeom>
          <a:noFill/>
          <a:ln>
            <a:noFill/>
          </a:ln>
        </p:spPr>
      </p:pic>
      <p:sp>
        <p:nvSpPr>
          <p:cNvPr id="3" name="TextBox 2"/>
          <p:cNvSpPr txBox="1"/>
          <p:nvPr/>
        </p:nvSpPr>
        <p:spPr>
          <a:xfrm>
            <a:off x="1331640" y="5939988"/>
            <a:ext cx="2016224" cy="369332"/>
          </a:xfrm>
          <a:prstGeom prst="rect">
            <a:avLst/>
          </a:prstGeom>
          <a:noFill/>
        </p:spPr>
        <p:txBody>
          <a:bodyPr wrap="square" rtlCol="0">
            <a:spAutoFit/>
          </a:bodyPr>
          <a:lstStyle/>
          <a:p>
            <a:r>
              <a:rPr lang="zh-CN" altLang="en-US" b="1" dirty="0" smtClean="0">
                <a:solidFill>
                  <a:schemeClr val="accent2">
                    <a:lumMod val="75000"/>
                  </a:schemeClr>
                </a:solidFill>
              </a:rPr>
              <a:t>缓冲区到缓冲区</a:t>
            </a:r>
            <a:endParaRPr lang="zh-CN" altLang="en-US" b="1" dirty="0">
              <a:solidFill>
                <a:schemeClr val="accent2">
                  <a:lumMod val="75000"/>
                </a:schemeClr>
              </a:solidFill>
            </a:endParaRPr>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Tree>
    <p:extLst>
      <p:ext uri="{BB962C8B-B14F-4D97-AF65-F5344CB8AC3E}">
        <p14:creationId xmlns:p14="http://schemas.microsoft.com/office/powerpoint/2010/main" val="203807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数据滤波</a:t>
            </a:r>
            <a:endParaRPr lang="zh-CN" altLang="en-US" b="1" dirty="0"/>
          </a:p>
        </p:txBody>
      </p:sp>
      <p:sp>
        <p:nvSpPr>
          <p:cNvPr id="2" name="TextBox 1"/>
          <p:cNvSpPr txBox="1"/>
          <p:nvPr/>
        </p:nvSpPr>
        <p:spPr>
          <a:xfrm>
            <a:off x="205734" y="627387"/>
            <a:ext cx="4798314" cy="1569660"/>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p:txBody>
      </p:sp>
      <p:pic>
        <p:nvPicPr>
          <p:cNvPr id="15" name="图片 14" descr="C:\Users\suck_dynasty\Desktop\afterFilter2.png"/>
          <p:cNvPicPr/>
          <p:nvPr/>
        </p:nvPicPr>
        <p:blipFill>
          <a:blip r:embed="rId3">
            <a:extLst>
              <a:ext uri="{28A0092B-C50C-407E-A947-70E740481C1C}">
                <a14:useLocalDpi xmlns:a14="http://schemas.microsoft.com/office/drawing/2010/main" val="0"/>
              </a:ext>
            </a:extLst>
          </a:blip>
          <a:srcRect/>
          <a:stretch>
            <a:fillRect/>
          </a:stretch>
        </p:blipFill>
        <p:spPr bwMode="auto">
          <a:xfrm>
            <a:off x="4699426" y="692696"/>
            <a:ext cx="4176464" cy="2736304"/>
          </a:xfrm>
          <a:prstGeom prst="rect">
            <a:avLst/>
          </a:prstGeom>
          <a:noFill/>
          <a:ln>
            <a:noFill/>
          </a:ln>
        </p:spPr>
      </p:pic>
      <mc:AlternateContent xmlns:mc="http://schemas.openxmlformats.org/markup-compatibility/2006" xmlns:a14="http://schemas.microsoft.com/office/drawing/2010/main">
        <mc:Choice Requires="a14">
          <p:sp>
            <p:nvSpPr>
              <p:cNvPr id="3" name="矩形 2"/>
              <p:cNvSpPr/>
              <p:nvPr/>
            </p:nvSpPr>
            <p:spPr>
              <a:xfrm>
                <a:off x="1475656" y="2377596"/>
                <a:ext cx="1882118" cy="883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 </m:t>
                      </m:r>
                      <m:f>
                        <m:fPr>
                          <m:ctrlPr>
                            <a:rPr lang="zh-CN" altLang="zh-CN" i="1">
                              <a:latin typeface="Cambria Math"/>
                            </a:rPr>
                          </m:ctrlPr>
                        </m:fPr>
                        <m:num>
                          <m:r>
                            <a:rPr lang="en-US" altLang="zh-CN" i="1">
                              <a:latin typeface="Cambria Math"/>
                            </a:rPr>
                            <m:t>1</m:t>
                          </m:r>
                        </m:num>
                        <m:den>
                          <m:r>
                            <a:rPr lang="en-US" altLang="zh-CN" i="1">
                              <a:latin typeface="Cambria Math"/>
                            </a:rPr>
                            <m:t>𝑀</m:t>
                          </m:r>
                        </m:den>
                      </m:f>
                      <m:nary>
                        <m:naryPr>
                          <m:chr m:val="∑"/>
                          <m:limLoc m:val="undOvr"/>
                          <m:ctrlPr>
                            <a:rPr lang="zh-CN" altLang="zh-CN" i="1">
                              <a:latin typeface="Cambria Math"/>
                            </a:rPr>
                          </m:ctrlPr>
                        </m:naryPr>
                        <m:sub>
                          <m:r>
                            <a:rPr lang="en-US" altLang="zh-CN" i="1">
                              <a:latin typeface="Cambria Math"/>
                            </a:rPr>
                            <m:t>𝑖</m:t>
                          </m:r>
                          <m:r>
                            <a:rPr lang="en-US" altLang="zh-CN" i="1">
                              <a:latin typeface="Cambria Math"/>
                            </a:rPr>
                            <m:t>=</m:t>
                          </m:r>
                          <m:r>
                            <a:rPr lang="en-US" altLang="zh-CN" i="1">
                              <a:latin typeface="Cambria Math"/>
                            </a:rPr>
                            <m:t>𝑀𝑘</m:t>
                          </m:r>
                        </m:sub>
                        <m:sup>
                          <m:r>
                            <a:rPr lang="en-US" altLang="zh-CN" i="1">
                              <a:latin typeface="Cambria Math"/>
                            </a:rPr>
                            <m:t>𝑀</m:t>
                          </m:r>
                          <m:r>
                            <a:rPr lang="en-US" altLang="zh-CN" i="1">
                              <a:latin typeface="Cambria Math"/>
                            </a:rPr>
                            <m:t>(</m:t>
                          </m:r>
                          <m:r>
                            <a:rPr lang="en-US" altLang="zh-CN" i="1">
                              <a:latin typeface="Cambria Math"/>
                            </a:rPr>
                            <m:t>𝑘</m:t>
                          </m:r>
                          <m:r>
                            <a:rPr lang="en-US" altLang="zh-CN" i="1">
                              <a:latin typeface="Cambria Math"/>
                            </a:rPr>
                            <m:t>+1)</m:t>
                          </m:r>
                        </m:sup>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475656" y="2377596"/>
                <a:ext cx="1882118" cy="883255"/>
              </a:xfrm>
              <a:prstGeom prst="rect">
                <a:avLst/>
              </a:prstGeom>
              <a:blipFill rotWithShape="1">
                <a:blip r:embed="rId4"/>
                <a:stretch>
                  <a:fillRect/>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2445" y="3566868"/>
            <a:ext cx="4430775" cy="2454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descr="C:\Users\suck_dynasty\Desktop\滤波对比效果图.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60" y="3573015"/>
            <a:ext cx="4361657" cy="24482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8</a:t>
            </a:r>
            <a:endParaRPr lang="zh-CN" altLang="en-US" sz="2800" b="1" dirty="0"/>
          </a:p>
        </p:txBody>
      </p:sp>
    </p:spTree>
    <p:extLst>
      <p:ext uri="{BB962C8B-B14F-4D97-AF65-F5344CB8AC3E}">
        <p14:creationId xmlns:p14="http://schemas.microsoft.com/office/powerpoint/2010/main" val="1631324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3111" y="589539"/>
                <a:ext cx="4313716" cy="3099182"/>
              </a:xfrm>
              <a:prstGeom prst="rect">
                <a:avLst/>
              </a:prstGeom>
              <a:noFill/>
            </p:spPr>
            <p:txBody>
              <a:bodyPr wrap="square" rtlCol="0">
                <a:spAutoFit/>
              </a:bodyPr>
              <a:lstStyle/>
              <a:p>
                <a:r>
                  <a:rPr lang="en-US" altLang="zh-CN" b="1" dirty="0" smtClean="0"/>
                  <a:t>      </a:t>
                </a:r>
                <a:r>
                  <a:rPr lang="zh-CN" altLang="zh-CN" b="1" dirty="0" smtClean="0"/>
                  <a:t>基于加速度的步长估计</a:t>
                </a:r>
                <a:endParaRPr lang="en-US" altLang="zh-CN" b="1" dirty="0" smtClean="0"/>
              </a:p>
              <a:p>
                <a:endParaRPr lang="en-US" altLang="zh-CN" b="1" dirty="0" smtClean="0"/>
              </a:p>
              <a:p>
                <a:pPr/>
                <a14:m>
                  <m:oMathPara xmlns:m="http://schemas.openxmlformats.org/officeDocument/2006/math">
                    <m:oMathParaPr>
                      <m:jc m:val="centerGroup"/>
                    </m:oMathParaPr>
                    <m:oMath xmlns:m="http://schemas.openxmlformats.org/officeDocument/2006/math">
                      <m:r>
                        <m:rPr>
                          <m:nor/>
                        </m:rPr>
                        <a:rPr lang="en-US" altLang="zh-CN" b="0" i="0" smtClean="0"/>
                        <m:t> </m:t>
                      </m:r>
                      <m:r>
                        <m:rPr>
                          <m:nor/>
                        </m:rPr>
                        <a:rPr lang="en-US" altLang="zh-CN"/>
                        <m:t>Weinberg</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rad>
                        <m:radPr>
                          <m:ctrlPr>
                            <a:rPr lang="zh-CN" altLang="zh-CN" i="1">
                              <a:latin typeface="Cambria Math"/>
                            </a:rPr>
                          </m:ctrlPr>
                        </m:radPr>
                        <m:deg>
                          <m:r>
                            <a:rPr lang="en-US" altLang="zh-CN" i="1">
                              <a:latin typeface="Cambria Math"/>
                            </a:rPr>
                            <m:t>4</m:t>
                          </m:r>
                        </m:deg>
                        <m:e>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e>
                      </m:rad>
                    </m:oMath>
                  </m:oMathPara>
                </a14:m>
                <a:endParaRPr lang="en-US" altLang="zh-CN" dirty="0" smtClean="0"/>
              </a:p>
              <a:p>
                <a:endParaRPr lang="en-US" altLang="zh-CN" dirty="0" smtClean="0"/>
              </a:p>
              <a:p>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rPr>
                        <m:t>S</m:t>
                      </m:r>
                      <m:r>
                        <m:rPr>
                          <m:nor/>
                        </m:rPr>
                        <a:rPr lang="en-US" altLang="zh-CN">
                          <a:solidFill>
                            <a:srgbClr val="FF0000"/>
                          </a:solidFill>
                        </a:rPr>
                        <m:t>carlet</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f>
                        <m:fPr>
                          <m:ctrlPr>
                            <a:rPr lang="zh-CN" altLang="zh-CN" i="1">
                              <a:latin typeface="Cambria Math"/>
                            </a:rPr>
                          </m:ctrlPr>
                        </m:fPr>
                        <m:num>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d>
                                </m:e>
                              </m:nary>
                            </m:num>
                            <m:den>
                              <m:r>
                                <a:rPr lang="en-US" altLang="zh-CN" i="1">
                                  <a:latin typeface="Cambria Math"/>
                                </a:rPr>
                                <m:t>𝑁</m:t>
                              </m:r>
                            </m:den>
                          </m:f>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den>
                      </m:f>
                    </m:oMath>
                  </m:oMathPara>
                </a14:m>
                <a:endParaRPr lang="en-US" altLang="zh-CN" dirty="0" smtClean="0"/>
              </a:p>
              <a:p>
                <a:r>
                  <a:rPr lang="en-US" altLang="zh-CN" dirty="0" smtClean="0"/>
                  <a:t> </a:t>
                </a:r>
              </a:p>
              <a:p>
                <a:pPr/>
                <a14:m>
                  <m:oMathPara xmlns:m="http://schemas.openxmlformats.org/officeDocument/2006/math">
                    <m:oMathParaPr>
                      <m:jc m:val="left"/>
                    </m:oMathParaPr>
                    <m:oMath xmlns:m="http://schemas.openxmlformats.org/officeDocument/2006/math">
                      <m:r>
                        <m:rPr>
                          <m:nor/>
                        </m:rPr>
                        <a:rPr lang="en-US" altLang="zh-CN" b="0" i="0" smtClean="0"/>
                        <m:t>        </m:t>
                      </m:r>
                      <m:r>
                        <m:rPr>
                          <m:nor/>
                        </m:rPr>
                        <a:rPr lang="en-US" altLang="zh-CN"/>
                        <m:t>Kim</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 </m:t>
                      </m:r>
                      <m:rad>
                        <m:radPr>
                          <m:degHide m:val="on"/>
                          <m:ctrlPr>
                            <a:rPr lang="zh-CN" altLang="zh-CN" i="1">
                              <a:latin typeface="Cambria Math"/>
                            </a:rPr>
                          </m:ctrlPr>
                        </m:radPr>
                        <m:deg/>
                        <m:e>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𝑖</m:t>
                                      </m:r>
                                    </m:sub>
                                  </m:sSub>
                                  <m:r>
                                    <a:rPr lang="en-US" altLang="zh-CN" i="1">
                                      <a:latin typeface="Cambria Math"/>
                                    </a:rPr>
                                    <m:t>|</m:t>
                                  </m:r>
                                </m:e>
                              </m:nary>
                            </m:num>
                            <m:den>
                              <m:r>
                                <a:rPr lang="en-US" altLang="zh-CN" i="1">
                                  <a:latin typeface="Cambria Math"/>
                                </a:rPr>
                                <m:t>𝑁</m:t>
                              </m:r>
                            </m:den>
                          </m:f>
                        </m:e>
                      </m:rad>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111" y="589539"/>
                <a:ext cx="4313716" cy="3099182"/>
              </a:xfrm>
              <a:prstGeom prst="rect">
                <a:avLst/>
              </a:prstGeom>
              <a:blipFill rotWithShape="1">
                <a:blip r:embed="rId3"/>
                <a:stretch>
                  <a:fillRect t="-1575"/>
                </a:stretch>
              </a:blipFill>
            </p:spPr>
            <p:txBody>
              <a:bodyPr/>
              <a:lstStyle/>
              <a:p>
                <a:r>
                  <a:rPr lang="zh-CN" altLang="en-US">
                    <a:noFill/>
                  </a:rPr>
                  <a:t> </a:t>
                </a:r>
              </a:p>
            </p:txBody>
          </p:sp>
        </mc:Fallback>
      </mc:AlternateContent>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4773240" y="2162630"/>
                <a:ext cx="2312684" cy="9926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nor/>
                        </m:rPr>
                        <a:rPr lang="zh-CN" altLang="zh-CN" b="1" dirty="0" smtClean="0"/>
                        <m:t>依据单摆估计步长</m:t>
                      </m:r>
                    </m:oMath>
                  </m:oMathPara>
                </a14:m>
                <a:endParaRPr lang="en-US" altLang="zh-CN" b="1" dirty="0" smtClean="0"/>
              </a:p>
              <a:p>
                <a:endParaRPr lang="en-US" altLang="zh-CN" b="1" dirty="0"/>
              </a:p>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SL</m:t>
                      </m:r>
                      <m:r>
                        <a:rPr lang="en-US" altLang="zh-CN" smtClean="0">
                          <a:latin typeface="Cambria Math"/>
                        </a:rPr>
                        <m:t>=2.5</m:t>
                      </m:r>
                      <m:rad>
                        <m:radPr>
                          <m:degHide m:val="on"/>
                          <m:ctrlPr>
                            <a:rPr lang="zh-CN" altLang="zh-CN" i="1">
                              <a:latin typeface="Cambria Math"/>
                            </a:rPr>
                          </m:ctrlPr>
                        </m:radPr>
                        <m:deg/>
                        <m:e>
                          <m:r>
                            <a:rPr lang="en-US" altLang="zh-CN" i="1">
                              <a:latin typeface="Cambria Math"/>
                            </a:rPr>
                            <m:t>2</m:t>
                          </m:r>
                          <m:r>
                            <a:rPr lang="en-US" altLang="zh-CN" i="1">
                              <a:latin typeface="Cambria Math"/>
                            </a:rPr>
                            <m:t>𝐻𝐿</m:t>
                          </m:r>
                          <m:r>
                            <a:rPr lang="en-US" altLang="zh-CN" i="1">
                              <a:latin typeface="Cambria Math"/>
                            </a:rPr>
                            <m:t>−</m:t>
                          </m:r>
                          <m:sSup>
                            <m:sSupPr>
                              <m:ctrlPr>
                                <a:rPr lang="zh-CN" altLang="zh-CN" i="1">
                                  <a:latin typeface="Cambria Math"/>
                                </a:rPr>
                              </m:ctrlPr>
                            </m:sSupPr>
                            <m:e>
                              <m:r>
                                <a:rPr lang="en-US" altLang="zh-CN" i="1">
                                  <a:latin typeface="Cambria Math"/>
                                </a:rPr>
                                <m:t>𝐻</m:t>
                              </m:r>
                            </m:e>
                            <m:sup>
                              <m:r>
                                <a:rPr lang="en-US" altLang="zh-CN" i="1">
                                  <a:latin typeface="Cambria Math"/>
                                </a:rPr>
                                <m:t>2</m:t>
                              </m:r>
                            </m:sup>
                          </m:sSup>
                        </m:e>
                      </m:ra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773240" y="2162630"/>
                <a:ext cx="2312684" cy="992644"/>
              </a:xfrm>
              <a:prstGeom prst="rect">
                <a:avLst/>
              </a:prstGeom>
              <a:blipFill rotWithShape="1">
                <a:blip r:embed="rId4"/>
                <a:stretch>
                  <a:fillRect l="-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67741" y="585055"/>
                <a:ext cx="4217501" cy="1539717"/>
              </a:xfrm>
              <a:prstGeom prst="rect">
                <a:avLst/>
              </a:prstGeom>
            </p:spPr>
            <p:txBody>
              <a:bodyPr wrap="none">
                <a:spAutoFit/>
              </a:bodyPr>
              <a:lstStyle/>
              <a:p>
                <a:r>
                  <a:rPr lang="zh-CN" altLang="en-US" b="1" dirty="0">
                    <a:latin typeface="Cambria Math"/>
                  </a:rPr>
                  <a:t>依据</a:t>
                </a:r>
                <a:r>
                  <a:rPr lang="zh-CN" altLang="en-US" b="1" dirty="0" smtClean="0">
                    <a:latin typeface="Cambria Math"/>
                  </a:rPr>
                  <a:t>身高估计步长</a:t>
                </a:r>
                <a:endParaRPr lang="en-US" altLang="zh-CN" b="1" dirty="0" smtClean="0">
                  <a:latin typeface="Cambria Math"/>
                </a:endParaRPr>
              </a:p>
              <a:p>
                <a:endParaRPr lang="en-US" altLang="zh-CN" b="1" dirty="0" smtClean="0">
                  <a:latin typeface="Cambria Math"/>
                </a:endParaRPr>
              </a:p>
              <a:p>
                <a:r>
                  <a:rPr lang="en-US" altLang="zh-CN" dirty="0" smtClean="0"/>
                  <a:t> </a:t>
                </a:r>
                <a14:m>
                  <m:oMath xmlns:m="http://schemas.openxmlformats.org/officeDocument/2006/math">
                    <m:r>
                      <m:rPr>
                        <m:sty m:val="p"/>
                      </m:rPr>
                      <a:rPr lang="en-US" altLang="zh-CN">
                        <a:latin typeface="Cambria Math"/>
                      </a:rPr>
                      <m:t>SL</m:t>
                    </m:r>
                    <m:r>
                      <a:rPr lang="en-US" altLang="zh-CN">
                        <a:latin typeface="Cambria Math"/>
                      </a:rPr>
                      <m:t>=</m:t>
                    </m:r>
                    <m:r>
                      <m:rPr>
                        <m:sty m:val="p"/>
                      </m:rPr>
                      <a:rPr lang="en-US" altLang="zh-CN">
                        <a:latin typeface="Cambria Math"/>
                      </a:rPr>
                      <m:t>H</m:t>
                    </m:r>
                    <m:r>
                      <a:rPr lang="en-US" altLang="zh-CN">
                        <a:latin typeface="Cambria Math"/>
                      </a:rPr>
                      <m:t>×</m:t>
                    </m:r>
                    <m:r>
                      <m:rPr>
                        <m:sty m:val="p"/>
                      </m:rPr>
                      <a:rPr lang="en-US" altLang="zh-CN">
                        <a:latin typeface="Cambria Math"/>
                      </a:rPr>
                      <m:t>S</m:t>
                    </m:r>
                  </m:oMath>
                </a14:m>
                <a:endParaRPr lang="en-US" altLang="zh-CN" b="0" i="1" dirty="0" smtClean="0">
                  <a:latin typeface="Cambria Math"/>
                </a:endParaRPr>
              </a:p>
              <a:p>
                <a:pPr/>
                <a14:m>
                  <m:oMathPara xmlns:m="http://schemas.openxmlformats.org/officeDocument/2006/math">
                    <m:oMathParaPr>
                      <m:jc m:val="centerGroup"/>
                    </m:oMathParaPr>
                    <m:oMath xmlns:m="http://schemas.openxmlformats.org/officeDocument/2006/math">
                      <m:r>
                        <m:rPr>
                          <m:nor/>
                        </m:rPr>
                        <a:rPr lang="en-US" altLang="zh-CN"/>
                        <m:t>SL</m:t>
                      </m:r>
                      <m:r>
                        <m:rPr>
                          <m:nor/>
                        </m:rPr>
                        <a:rPr lang="en-US" altLang="zh-CN"/>
                        <m:t>= </m:t>
                      </m:r>
                      <m:d>
                        <m:dPr>
                          <m:begChr m:val="["/>
                          <m:endChr m:val="]"/>
                          <m:ctrlPr>
                            <a:rPr lang="zh-CN" altLang="zh-CN" i="1">
                              <a:latin typeface="Cambria Math"/>
                            </a:rPr>
                          </m:ctrlPr>
                        </m:dPr>
                        <m:e>
                          <m:r>
                            <m:rPr>
                              <m:nor/>
                            </m:rPr>
                            <a:rPr lang="en-US" altLang="zh-CN"/>
                            <m:t>0.7+</m:t>
                          </m:r>
                          <m:r>
                            <m:rPr>
                              <m:nor/>
                            </m:rPr>
                            <a:rPr lang="en-US" altLang="zh-CN"/>
                            <m:t>a</m:t>
                          </m:r>
                          <m:d>
                            <m:dPr>
                              <m:ctrlPr>
                                <a:rPr lang="zh-CN" altLang="zh-CN" i="1">
                                  <a:latin typeface="Cambria Math"/>
                                </a:rPr>
                              </m:ctrlPr>
                            </m:dPr>
                            <m:e>
                              <m:r>
                                <m:rPr>
                                  <m:nor/>
                                </m:rPr>
                                <a:rPr lang="en-US" altLang="zh-CN"/>
                                <m:t>H</m:t>
                              </m:r>
                              <m:r>
                                <m:rPr>
                                  <m:nor/>
                                </m:rPr>
                                <a:rPr lang="en-US" altLang="zh-CN" i="1"/>
                                <m:t>−</m:t>
                              </m:r>
                              <m:r>
                                <m:rPr>
                                  <m:nor/>
                                </m:rPr>
                                <a:rPr lang="en-US" altLang="zh-CN"/>
                                <m:t>1.75</m:t>
                              </m:r>
                            </m:e>
                          </m:d>
                          <m:r>
                            <m:rPr>
                              <m:nor/>
                            </m:rPr>
                            <a:rPr lang="en-US" altLang="zh-CN"/>
                            <m:t>+</m:t>
                          </m:r>
                          <m:r>
                            <m:rPr>
                              <m:nor/>
                            </m:rPr>
                            <a:rPr lang="en-US" altLang="zh-CN"/>
                            <m:t>b</m:t>
                          </m:r>
                          <m:r>
                            <m:rPr>
                              <m:nor/>
                            </m:rPr>
                            <a:rPr lang="en-US" altLang="zh-CN"/>
                            <m:t>×</m:t>
                          </m:r>
                          <m:f>
                            <m:fPr>
                              <m:ctrlPr>
                                <a:rPr lang="zh-CN" altLang="zh-CN" i="1">
                                  <a:latin typeface="Cambria Math"/>
                                </a:rPr>
                              </m:ctrlPr>
                            </m:fPr>
                            <m:num>
                              <m:d>
                                <m:dPr>
                                  <m:ctrlPr>
                                    <a:rPr lang="zh-CN" altLang="zh-CN" i="1">
                                      <a:latin typeface="Cambria Math"/>
                                    </a:rPr>
                                  </m:ctrlPr>
                                </m:dPr>
                                <m:e>
                                  <m:r>
                                    <m:rPr>
                                      <m:nor/>
                                    </m:rPr>
                                    <a:rPr lang="en-US" altLang="zh-CN"/>
                                    <m:t>SF</m:t>
                                  </m:r>
                                  <m:r>
                                    <m:rPr>
                                      <m:nor/>
                                    </m:rPr>
                                    <a:rPr lang="en-US" altLang="zh-CN" i="1"/>
                                    <m:t>−</m:t>
                                  </m:r>
                                  <m:r>
                                    <m:rPr>
                                      <m:nor/>
                                    </m:rPr>
                                    <a:rPr lang="en-US" altLang="zh-CN"/>
                                    <m:t>1.79</m:t>
                                  </m:r>
                                </m:e>
                              </m:d>
                              <m:r>
                                <m:rPr>
                                  <m:nor/>
                                </m:rPr>
                                <a:rPr lang="en-US" altLang="zh-CN"/>
                                <m:t>H</m:t>
                              </m:r>
                            </m:num>
                            <m:den>
                              <m:r>
                                <m:rPr>
                                  <m:nor/>
                                </m:rPr>
                                <a:rPr lang="en-US" altLang="zh-CN"/>
                                <m:t>1.75</m:t>
                              </m:r>
                            </m:den>
                          </m:f>
                        </m:e>
                      </m:d>
                      <m:r>
                        <m:rPr>
                          <m:nor/>
                        </m:rPr>
                        <a:rPr lang="en-US" altLang="zh-CN"/>
                        <m:t>×</m:t>
                      </m:r>
                      <m:r>
                        <m:rPr>
                          <m:nor/>
                        </m:rPr>
                        <a:rPr lang="en-US" altLang="zh-CN"/>
                        <m:t>c</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767741" y="585055"/>
                <a:ext cx="4217501" cy="1539717"/>
              </a:xfrm>
              <a:prstGeom prst="rect">
                <a:avLst/>
              </a:prstGeom>
              <a:blipFill rotWithShape="1">
                <a:blip r:embed="rId5"/>
                <a:stretch>
                  <a:fillRect l="-1156" t="-2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10605" y="3284984"/>
                <a:ext cx="4390638" cy="3168496"/>
              </a:xfrm>
              <a:prstGeom prst="rect">
                <a:avLst/>
              </a:prstGeom>
              <a:noFill/>
            </p:spPr>
            <p:txBody>
              <a:bodyPr wrap="square" rtlCol="0">
                <a:spAutoFit/>
              </a:bodyPr>
              <a:lstStyle/>
              <a:p>
                <a:r>
                  <a:rPr lang="zh-CN" altLang="en-US" b="1" dirty="0" smtClean="0">
                    <a:solidFill>
                      <a:srgbClr val="FF0000"/>
                    </a:solidFill>
                  </a:rPr>
                  <a:t>          一般公式</a:t>
                </a:r>
                <a:endParaRPr lang="en-US" altLang="zh-CN" b="1" dirty="0" smtClean="0">
                  <a:solidFill>
                    <a:srgbClr val="FF0000"/>
                  </a:solidFill>
                </a:endParaRPr>
              </a:p>
              <a:p>
                <a:endParaRPr lang="en-US" altLang="zh-CN" b="1" dirty="0" smtClean="0">
                  <a:solidFill>
                    <a:srgbClr val="FF0000"/>
                  </a:solidFill>
                </a:endParaRPr>
              </a:p>
              <a:p>
                <a:pPr/>
                <a14:m>
                  <m:oMathPara xmlns:m="http://schemas.openxmlformats.org/officeDocument/2006/math">
                    <m:oMathParaPr>
                      <m:jc m:val="centerGroup"/>
                    </m:oMathParaPr>
                    <m:oMath xmlns:m="http://schemas.openxmlformats.org/officeDocument/2006/math">
                      <m:r>
                        <m:rPr>
                          <m:sty m:val="p"/>
                        </m:rPr>
                        <a:rPr lang="en-US" altLang="zh-CN">
                          <a:latin typeface="Cambria Math"/>
                        </a:rPr>
                        <m:t>SL</m:t>
                      </m:r>
                      <m:r>
                        <a:rPr lang="en-US" altLang="zh-CN">
                          <a:latin typeface="Cambria Math"/>
                        </a:rPr>
                        <m:t>= </m:t>
                      </m:r>
                      <m:r>
                        <m:rPr>
                          <m:sty m:val="p"/>
                        </m:rPr>
                        <a:rPr lang="en-US" altLang="zh-CN">
                          <a:latin typeface="Cambria Math"/>
                        </a:rPr>
                        <m:t>α</m:t>
                      </m:r>
                      <m:r>
                        <a:rPr lang="en-US" altLang="zh-CN">
                          <a:latin typeface="Cambria Math"/>
                        </a:rPr>
                        <m:t>×</m:t>
                      </m:r>
                      <m:r>
                        <m:rPr>
                          <m:sty m:val="p"/>
                        </m:rPr>
                        <a:rPr lang="en-US" altLang="zh-CN">
                          <a:latin typeface="Cambria Math"/>
                        </a:rPr>
                        <m:t>fre</m:t>
                      </m:r>
                      <m:r>
                        <a:rPr lang="en-US" altLang="zh-CN">
                          <a:latin typeface="Cambria Math"/>
                        </a:rPr>
                        <m:t>+</m:t>
                      </m:r>
                      <m:r>
                        <m:rPr>
                          <m:sty m:val="p"/>
                        </m:rPr>
                        <a:rPr lang="en-US" altLang="zh-CN">
                          <a:latin typeface="Cambria Math"/>
                        </a:rPr>
                        <m:t>β</m:t>
                      </m:r>
                      <m:r>
                        <a:rPr lang="en-US" altLang="zh-CN">
                          <a:latin typeface="Cambria Math"/>
                        </a:rPr>
                        <m:t>×</m:t>
                      </m:r>
                      <m:r>
                        <m:rPr>
                          <m:sty m:val="p"/>
                        </m:rPr>
                        <a:rPr lang="en-US" altLang="zh-CN">
                          <a:latin typeface="Cambria Math"/>
                        </a:rPr>
                        <m:t>var</m:t>
                      </m:r>
                      <m:r>
                        <a:rPr lang="en-US" altLang="zh-CN">
                          <a:latin typeface="Cambria Math"/>
                        </a:rPr>
                        <m:t>+</m:t>
                      </m:r>
                      <m:r>
                        <m:rPr>
                          <m:sty m:val="p"/>
                        </m:rPr>
                        <a:rPr lang="en-US" altLang="zh-CN">
                          <a:latin typeface="Cambria Math"/>
                        </a:rPr>
                        <m:t>γ</m:t>
                      </m:r>
                    </m:oMath>
                  </m:oMathPara>
                </a14:m>
                <a:endParaRPr lang="en-US" altLang="zh-CN" dirty="0" smtClean="0"/>
              </a:p>
              <a:p>
                <a:endParaRPr lang="en-US" altLang="zh-CN" dirty="0" smtClean="0"/>
              </a:p>
              <a:p>
                <a:r>
                  <a:rPr lang="en-US" altLang="zh-CN" dirty="0" smtClean="0"/>
                  <a:t>               </a:t>
                </a:r>
                <a14:m>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a14:m>
                <a:endParaRPr lang="en-US" altLang="zh-CN" dirty="0" smtClean="0"/>
              </a:p>
              <a:p>
                <a:endParaRPr lang="en-US" altLang="zh-CN" dirty="0" smtClean="0"/>
              </a:p>
              <a:p>
                <a:r>
                  <a:rPr lang="en-US" altLang="zh-CN" dirty="0"/>
                  <a:t> </a:t>
                </a:r>
                <a:r>
                  <a:rPr lang="en-US" altLang="zh-CN" dirty="0" smtClean="0"/>
                  <a:t>              </a:t>
                </a:r>
                <a14:m>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a14:m>
                <a:endParaRPr lang="zh-CN" altLang="en-US" dirty="0"/>
              </a:p>
              <a:p>
                <a:endParaRPr lang="en-US" altLang="zh-CN" dirty="0" smtClean="0"/>
              </a:p>
              <a:p>
                <a:endParaRPr lang="zh-CN" altLang="en-US" dirty="0"/>
              </a:p>
              <a:p>
                <a:endParaRPr lang="zh-CN" alt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10605" y="3284984"/>
                <a:ext cx="4390638" cy="3168496"/>
              </a:xfrm>
              <a:prstGeom prst="rect">
                <a:avLst/>
              </a:prstGeom>
              <a:blipFill rotWithShape="1">
                <a:blip r:embed="rId6"/>
                <a:stretch>
                  <a:fillRect t="-1538"/>
                </a:stretch>
              </a:blipFill>
            </p:spPr>
            <p:txBody>
              <a:bodyPr/>
              <a:lstStyle/>
              <a:p>
                <a:r>
                  <a:rPr lang="zh-CN" altLang="en-US">
                    <a:noFill/>
                  </a:rPr>
                  <a:t> </a:t>
                </a:r>
              </a:p>
            </p:txBody>
          </p:sp>
        </mc:Fallback>
      </mc:AlternateContent>
      <p:sp>
        <p:nvSpPr>
          <p:cNvPr id="14" name="TextBox 13"/>
          <p:cNvSpPr txBox="1"/>
          <p:nvPr/>
        </p:nvSpPr>
        <p:spPr>
          <a:xfrm>
            <a:off x="3363818" y="32957"/>
            <a:ext cx="2807845" cy="369332"/>
          </a:xfrm>
          <a:prstGeom prst="rect">
            <a:avLst/>
          </a:prstGeom>
          <a:noFill/>
        </p:spPr>
        <p:txBody>
          <a:bodyPr wrap="square" rtlCol="0">
            <a:spAutoFit/>
          </a:bodyPr>
          <a:lstStyle/>
          <a:p>
            <a:r>
              <a:rPr lang="zh-CN" altLang="en-US" b="1" dirty="0"/>
              <a:t>单</a:t>
            </a:r>
            <a:r>
              <a:rPr lang="zh-CN" altLang="en-US" b="1" dirty="0" smtClean="0"/>
              <a:t>步长的步长估计</a:t>
            </a:r>
            <a:endParaRPr lang="zh-CN" altLang="en-US" b="1" dirty="0"/>
          </a:p>
        </p:txBody>
      </p:sp>
      <p:sp>
        <p:nvSpPr>
          <p:cNvPr id="16" name="左大括号 15"/>
          <p:cNvSpPr/>
          <p:nvPr/>
        </p:nvSpPr>
        <p:spPr>
          <a:xfrm>
            <a:off x="4860032" y="3922944"/>
            <a:ext cx="216024" cy="1580094"/>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2052" name="Picture 4" descr="C:\Users\suck_dynasty\Desktop\Walk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61" y="4318869"/>
            <a:ext cx="3056067" cy="16304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5" y="3910458"/>
            <a:ext cx="2100262" cy="24352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Tree>
    <p:extLst>
      <p:ext uri="{BB962C8B-B14F-4D97-AF65-F5344CB8AC3E}">
        <p14:creationId xmlns:p14="http://schemas.microsoft.com/office/powerpoint/2010/main" val="575907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599892" y="34383"/>
            <a:ext cx="2304256" cy="369332"/>
          </a:xfrm>
          <a:prstGeom prst="rect">
            <a:avLst/>
          </a:prstGeom>
          <a:noFill/>
        </p:spPr>
        <p:txBody>
          <a:bodyPr wrap="square" rtlCol="0">
            <a:spAutoFit/>
          </a:bodyPr>
          <a:lstStyle/>
          <a:p>
            <a:r>
              <a:rPr lang="zh-CN" altLang="en-US" b="1" dirty="0"/>
              <a:t>基础方向判定方法</a:t>
            </a:r>
          </a:p>
        </p:txBody>
      </p:sp>
      <mc:AlternateContent xmlns:mc="http://schemas.openxmlformats.org/markup-compatibility/2006" xmlns:a14="http://schemas.microsoft.com/office/drawing/2010/main">
        <mc:Choice Requires="a14">
          <p:sp>
            <p:nvSpPr>
              <p:cNvPr id="4" name="TextBox 3"/>
              <p:cNvSpPr txBox="1"/>
              <p:nvPr/>
            </p:nvSpPr>
            <p:spPr>
              <a:xfrm>
                <a:off x="755576" y="3609407"/>
                <a:ext cx="7992888" cy="2267865"/>
              </a:xfrm>
              <a:prstGeom prst="rect">
                <a:avLst/>
              </a:prstGeom>
              <a:noFill/>
            </p:spPr>
            <p:txBody>
              <a:bodyPr wrap="square" rtlCol="0">
                <a:spAutoFit/>
              </a:bodyPr>
              <a:lstStyle/>
              <a:p>
                <a:r>
                  <a:rPr lang="zh-CN" altLang="en-US" sz="2400" dirty="0" smtClean="0"/>
                  <a:t>电子罗盘            </a:t>
                </a:r>
                <a:r>
                  <a:rPr lang="en-US" altLang="zh-CN" sz="2400" dirty="0" smtClean="0"/>
                  <a:t>IMU</a:t>
                </a:r>
                <a:r>
                  <a:rPr lang="zh-CN" altLang="en-US" sz="2400" dirty="0"/>
                  <a:t> </a:t>
                </a:r>
                <a:r>
                  <a:rPr lang="zh-CN" altLang="en-US" sz="2400" dirty="0" smtClean="0"/>
                  <a:t>          </a:t>
                </a:r>
                <a:r>
                  <a:rPr lang="en-US" altLang="zh-CN" sz="2400" dirty="0" smtClean="0">
                    <a:solidFill>
                      <a:srgbClr val="FF0000"/>
                    </a:solidFill>
                  </a:rPr>
                  <a:t>ARHS</a:t>
                </a:r>
                <a:r>
                  <a:rPr lang="en-US" altLang="zh-CN" sz="2400" dirty="0" smtClean="0"/>
                  <a:t>           AHRS+IMU</a:t>
                </a:r>
              </a:p>
              <a:p>
                <a:endParaRPr lang="en-US" altLang="zh-CN" sz="2400" dirty="0" smtClean="0"/>
              </a:p>
              <a:p>
                <a:pPr/>
                <a14:m>
                  <m:oMathPara xmlns:m="http://schemas.openxmlformats.org/officeDocument/2006/math">
                    <m:oMathParaPr>
                      <m:jc m:val="centerGroup"/>
                    </m:oMathParaPr>
                    <m:oMath xmlns:m="http://schemas.openxmlformats.org/officeDocument/2006/math">
                      <m:sSub>
                        <m:sSubPr>
                          <m:ctrlPr>
                            <a:rPr lang="zh-CN" altLang="zh-CN" sz="2400" i="1">
                              <a:latin typeface="Cambria Math"/>
                            </a:rPr>
                          </m:ctrlPr>
                        </m:sSubPr>
                        <m:e>
                          <m:r>
                            <m:rPr>
                              <m:sty m:val="p"/>
                            </m:rPr>
                            <a:rPr lang="en-US" altLang="zh-CN" sz="2400">
                              <a:latin typeface="Cambria Math"/>
                            </a:rPr>
                            <m:t>ED</m:t>
                          </m:r>
                        </m:e>
                        <m:sub>
                          <m:r>
                            <m:rPr>
                              <m:sty m:val="p"/>
                            </m:rPr>
                            <a:rPr lang="en-US" altLang="zh-CN" sz="2400">
                              <a:latin typeface="Cambria Math"/>
                            </a:rPr>
                            <m:t>yaw</m:t>
                          </m:r>
                        </m:sub>
                      </m:sSub>
                      <m:r>
                        <a:rPr lang="en-US" altLang="zh-CN" sz="2400">
                          <a:latin typeface="Cambria Math"/>
                        </a:rPr>
                        <m:t>=</m:t>
                      </m:r>
                      <m:rad>
                        <m:radPr>
                          <m:degHide m:val="on"/>
                          <m:ctrlPr>
                            <a:rPr lang="zh-CN" altLang="zh-CN" sz="2400" i="1">
                              <a:latin typeface="Cambria Math"/>
                            </a:rPr>
                          </m:ctrlPr>
                        </m:radPr>
                        <m:deg/>
                        <m:e>
                          <m:nary>
                            <m:naryPr>
                              <m:chr m:val="∑"/>
                              <m:limLoc m:val="undOvr"/>
                              <m:ctrlPr>
                                <a:rPr lang="zh-CN" altLang="zh-CN" sz="2400" i="1">
                                  <a:latin typeface="Cambria Math"/>
                                </a:rPr>
                              </m:ctrlPr>
                            </m:naryPr>
                            <m:sub>
                              <m:r>
                                <a:rPr lang="en-US" altLang="zh-CN" sz="2400" i="1">
                                  <a:latin typeface="Cambria Math"/>
                                </a:rPr>
                                <m:t>𝑘</m:t>
                              </m:r>
                              <m:r>
                                <a:rPr lang="en-US" altLang="zh-CN" sz="2400" i="1">
                                  <a:latin typeface="Cambria Math"/>
                                </a:rPr>
                                <m:t>=</m:t>
                              </m:r>
                              <m:r>
                                <a:rPr lang="en-US" altLang="zh-CN" sz="2400" i="1">
                                  <a:latin typeface="Cambria Math"/>
                                </a:rPr>
                                <m:t>𝑛</m:t>
                              </m:r>
                            </m:sub>
                            <m:sup>
                              <m:r>
                                <a:rPr lang="en-US" altLang="zh-CN" sz="2400" i="1">
                                  <a:latin typeface="Cambria Math"/>
                                </a:rPr>
                                <m:t>𝑛</m:t>
                              </m:r>
                              <m:r>
                                <a:rPr lang="en-US" altLang="zh-CN" sz="2400" i="1">
                                  <a:latin typeface="Cambria Math"/>
                                </a:rPr>
                                <m:t>+</m:t>
                              </m:r>
                              <m:r>
                                <a:rPr lang="en-US" altLang="zh-CN" sz="2400" i="1">
                                  <a:latin typeface="Cambria Math"/>
                                </a:rPr>
                                <m:t>𝑁</m:t>
                              </m:r>
                              <m:r>
                                <a:rPr lang="en-US" altLang="zh-CN" sz="2400" i="1">
                                  <a:latin typeface="Cambria Math"/>
                                </a:rPr>
                                <m:t>−1</m:t>
                              </m:r>
                            </m:sup>
                            <m:e>
                              <m:sSup>
                                <m:sSupPr>
                                  <m:ctrlPr>
                                    <a:rPr lang="zh-CN" altLang="zh-CN" sz="2400" i="1">
                                      <a:latin typeface="Cambria Math"/>
                                    </a:rPr>
                                  </m:ctrlPr>
                                </m:sSupPr>
                                <m:e>
                                  <m:d>
                                    <m:dPr>
                                      <m:begChr m:val="["/>
                                      <m:endChr m:val="]"/>
                                      <m:ctrlPr>
                                        <a:rPr lang="zh-CN" altLang="zh-CN" sz="2400" i="1">
                                          <a:latin typeface="Cambria Math"/>
                                        </a:rPr>
                                      </m:ctrlPr>
                                    </m:dPr>
                                    <m:e>
                                      <m:d>
                                        <m:dPr>
                                          <m:ctrlPr>
                                            <a:rPr lang="zh-CN" altLang="zh-CN" sz="2400" i="1">
                                              <a:latin typeface="Cambria Math"/>
                                            </a:rPr>
                                          </m:ctrlPr>
                                        </m:dPr>
                                        <m:e>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9</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9</m:t>
                                              </m:r>
                                              <m:r>
                                                <a:rPr lang="en-US" altLang="zh-CN" sz="2400" i="1">
                                                  <a:latin typeface="Cambria Math"/>
                                                </a:rPr>
                                                <m:t>𝐷𝑂𝐹</m:t>
                                              </m:r>
                                            </m:sup>
                                          </m:sSup>
                                        </m:e>
                                      </m:d>
                                      <m:r>
                                        <a:rPr lang="en-US" altLang="zh-CN" sz="2400" i="1">
                                          <a:latin typeface="Cambria Math"/>
                                        </a:rPr>
                                        <m:t>−(</m:t>
                                      </m:r>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6</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6</m:t>
                                          </m:r>
                                          <m:r>
                                            <a:rPr lang="en-US" altLang="zh-CN" sz="2400" i="1">
                                              <a:latin typeface="Cambria Math"/>
                                            </a:rPr>
                                            <m:t>𝐷𝑂𝐹</m:t>
                                          </m:r>
                                        </m:sup>
                                      </m:sSup>
                                      <m:r>
                                        <a:rPr lang="en-US" altLang="zh-CN" sz="2400" i="1">
                                          <a:latin typeface="Cambria Math"/>
                                        </a:rPr>
                                        <m:t>)</m:t>
                                      </m:r>
                                    </m:e>
                                  </m:d>
                                </m:e>
                                <m:sup>
                                  <m:r>
                                    <a:rPr lang="en-US" altLang="zh-CN" sz="2400" i="1">
                                      <a:latin typeface="Cambria Math"/>
                                    </a:rPr>
                                    <m:t>2</m:t>
                                  </m:r>
                                </m:sup>
                              </m:sSup>
                            </m:e>
                          </m:nary>
                        </m:e>
                      </m:rad>
                    </m:oMath>
                  </m:oMathPara>
                </a14:m>
                <a:endParaRPr lang="en-US" altLang="zh-CN"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55576" y="3609407"/>
                <a:ext cx="7992888" cy="2267865"/>
              </a:xfrm>
              <a:prstGeom prst="rect">
                <a:avLst/>
              </a:prstGeom>
              <a:blipFill rotWithShape="1">
                <a:blip r:embed="rId3"/>
                <a:stretch>
                  <a:fillRect l="-1220" t="-3226"/>
                </a:stretch>
              </a:blipFill>
            </p:spPr>
            <p:txBody>
              <a:bodyPr/>
              <a:lstStyle/>
              <a:p>
                <a:r>
                  <a:rPr lang="zh-CN" altLang="en-US">
                    <a:noFill/>
                  </a:rPr>
                  <a:t> </a:t>
                </a:r>
              </a:p>
            </p:txBody>
          </p:sp>
        </mc:Fallback>
      </mc:AlternateContent>
      <p:sp>
        <p:nvSpPr>
          <p:cNvPr id="5" name="下箭头 4"/>
          <p:cNvSpPr/>
          <p:nvPr/>
        </p:nvSpPr>
        <p:spPr>
          <a:xfrm rot="16200000">
            <a:off x="2375640"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16200000">
            <a:off x="3672397"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5112557" y="353651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47754" y="1085059"/>
            <a:ext cx="1152128" cy="2308324"/>
          </a:xfrm>
          <a:prstGeom prst="rect">
            <a:avLst/>
          </a:prstGeom>
          <a:noFill/>
        </p:spPr>
        <p:txBody>
          <a:bodyPr wrap="square" rtlCol="0">
            <a:spAutoFit/>
          </a:bodyPr>
          <a:lstStyle/>
          <a:p>
            <a:r>
              <a:rPr lang="zh-CN" altLang="en-US" sz="2400" dirty="0">
                <a:solidFill>
                  <a:srgbClr val="FF0000"/>
                </a:solidFill>
              </a:rPr>
              <a:t>偏航</a:t>
            </a:r>
            <a:r>
              <a:rPr lang="zh-CN" altLang="en-US" sz="2400" dirty="0" smtClean="0">
                <a:solidFill>
                  <a:srgbClr val="FF0000"/>
                </a:solidFill>
              </a:rPr>
              <a:t>角</a:t>
            </a:r>
            <a:r>
              <a:rPr lang="en-US" altLang="zh-CN" sz="2400" dirty="0" smtClean="0">
                <a:solidFill>
                  <a:srgbClr val="FF0000"/>
                </a:solidFill>
              </a:rPr>
              <a:t>Yaw</a:t>
            </a:r>
          </a:p>
          <a:p>
            <a:r>
              <a:rPr lang="zh-CN" altLang="en-US" sz="2400" dirty="0"/>
              <a:t>俯仰</a:t>
            </a:r>
            <a:r>
              <a:rPr lang="zh-CN" altLang="en-US" sz="2400" dirty="0" smtClean="0"/>
              <a:t>角</a:t>
            </a:r>
            <a:r>
              <a:rPr lang="en-US" altLang="zh-CN" sz="2400" dirty="0" smtClean="0"/>
              <a:t>Pitch</a:t>
            </a:r>
          </a:p>
          <a:p>
            <a:r>
              <a:rPr lang="zh-CN" altLang="en-US" sz="2400" dirty="0"/>
              <a:t>翻滚</a:t>
            </a:r>
            <a:r>
              <a:rPr lang="zh-CN" altLang="en-US" sz="2400" dirty="0" smtClean="0"/>
              <a:t>角</a:t>
            </a:r>
            <a:r>
              <a:rPr lang="en-US" altLang="zh-CN" sz="2400" dirty="0" smtClean="0"/>
              <a:t>Roll</a:t>
            </a:r>
            <a:endParaRPr lang="zh-CN" altLang="en-US" sz="2400" dirty="0"/>
          </a:p>
        </p:txBody>
      </p:sp>
      <p:sp>
        <p:nvSpPr>
          <p:cNvPr id="9" name="TextBox 8"/>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pic>
        <p:nvPicPr>
          <p:cNvPr id="3" name="Picture 2" descr="C:\Users\suck_dynasty\Desktop\head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210" y="895309"/>
            <a:ext cx="7305768" cy="268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653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方向</a:t>
            </a:r>
            <a:r>
              <a:rPr lang="zh-CN" altLang="en-US" b="1" dirty="0" smtClean="0"/>
              <a:t>判定修正</a:t>
            </a:r>
            <a:endParaRPr lang="zh-CN" altLang="en-US" b="1" dirty="0"/>
          </a:p>
        </p:txBody>
      </p:sp>
      <p:sp>
        <p:nvSpPr>
          <p:cNvPr id="21" name="TextBox 20"/>
          <p:cNvSpPr txBox="1"/>
          <p:nvPr/>
        </p:nvSpPr>
        <p:spPr>
          <a:xfrm>
            <a:off x="318892" y="3429000"/>
            <a:ext cx="3672408" cy="369332"/>
          </a:xfrm>
          <a:prstGeom prst="rect">
            <a:avLst/>
          </a:prstGeom>
          <a:noFill/>
        </p:spPr>
        <p:txBody>
          <a:bodyPr wrap="square" rtlCol="0">
            <a:spAutoFit/>
          </a:bodyPr>
          <a:lstStyle/>
          <a:p>
            <a:r>
              <a:rPr lang="en-US" altLang="zh-CN" b="1" dirty="0" smtClean="0"/>
              <a:t>B </a:t>
            </a:r>
            <a:r>
              <a:rPr lang="zh-CN" altLang="en-US" b="1" dirty="0" smtClean="0"/>
              <a:t>旋转矩阵</a:t>
            </a:r>
            <a:r>
              <a:rPr lang="en-US" altLang="zh-CN" b="1" dirty="0" smtClean="0"/>
              <a:t>+</a:t>
            </a:r>
            <a:r>
              <a:rPr lang="zh-CN" altLang="en-US" b="1" dirty="0" smtClean="0"/>
              <a:t>方向计算</a:t>
            </a:r>
            <a:endParaRPr lang="zh-CN" altLang="en-US" b="1" dirty="0"/>
          </a:p>
        </p:txBody>
      </p:sp>
      <mc:AlternateContent xmlns:mc="http://schemas.openxmlformats.org/markup-compatibility/2006" xmlns:a14="http://schemas.microsoft.com/office/drawing/2010/main">
        <mc:Choice Requires="a14">
          <p:sp>
            <p:nvSpPr>
              <p:cNvPr id="22" name="矩形 21"/>
              <p:cNvSpPr/>
              <p:nvPr/>
            </p:nvSpPr>
            <p:spPr>
              <a:xfrm>
                <a:off x="323528" y="3798332"/>
                <a:ext cx="1675330" cy="626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γ</m:t>
                      </m:r>
                      <m:r>
                        <a:rPr lang="en-US" altLang="zh-CN">
                          <a:latin typeface="Cambria Math"/>
                        </a:rPr>
                        <m:t>= </m:t>
                      </m:r>
                      <m:sSup>
                        <m:sSupPr>
                          <m:ctrlPr>
                            <a:rPr lang="zh-CN" altLang="zh-CN" i="1">
                              <a:latin typeface="Cambria Math"/>
                            </a:rPr>
                          </m:ctrlPr>
                        </m:sSupPr>
                        <m:e>
                          <m:r>
                            <a:rPr lang="en-US" altLang="zh-CN" i="1">
                              <a:latin typeface="Cambria Math"/>
                            </a:rPr>
                            <m:t>𝑠𝑖𝑛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𝑦</m:t>
                              </m:r>
                            </m:sub>
                          </m:sSub>
                        </m:num>
                        <m:den>
                          <m:r>
                            <a:rPr lang="en-US" altLang="zh-CN" i="1">
                              <a:latin typeface="Cambria Math"/>
                            </a:rPr>
                            <m:t>𝑔</m:t>
                          </m:r>
                        </m:den>
                      </m:f>
                      <m:r>
                        <a:rPr lang="en-US" altLang="zh-CN" i="1">
                          <a:latin typeface="Cambria Math"/>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323528" y="3798332"/>
                <a:ext cx="1675330" cy="6263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01034" y="3843256"/>
                <a:ext cx="1718611" cy="612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θ</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𝑥</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𝑧</m:t>
                              </m:r>
                            </m:sub>
                          </m:sSub>
                        </m:den>
                      </m:f>
                      <m:r>
                        <a:rPr lang="en-US" altLang="zh-CN" i="1">
                          <a:latin typeface="Cambria Math"/>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2201034" y="3843256"/>
                <a:ext cx="1718611" cy="61202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89567" y="4472522"/>
                <a:ext cx="612068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𝑤</m:t>
                                    </m:r>
                                  </m:sub>
                                </m:sSub>
                              </m:e>
                            </m:mr>
                          </m:m>
                        </m:e>
                      </m:d>
                      <m:r>
                        <a:rPr lang="en-US" altLang="zh-CN">
                          <a:latin typeface="Cambria Math"/>
                        </a:rPr>
                        <m:t>= </m:t>
                      </m:r>
                      <m:d>
                        <m:dPr>
                          <m:begChr m:val="["/>
                          <m:endChr m:val="]"/>
                          <m:ctrlPr>
                            <a:rPr lang="zh-CN" altLang="zh-CN" i="1">
                              <a:latin typeface="Cambria Math"/>
                            </a:rPr>
                          </m:ctrlPr>
                        </m:dPr>
                        <m:e>
                          <m:m>
                            <m:mPr>
                              <m:mcs>
                                <m:mc>
                                  <m:mcPr>
                                    <m:count m:val="3"/>
                                    <m:mcJc m:val="center"/>
                                  </m:mcPr>
                                </m:mc>
                              </m:mcs>
                              <m:ctrlPr>
                                <a:rPr lang="zh-CN" altLang="zh-CN" i="1">
                                  <a:latin typeface="Cambria Math"/>
                                </a:rPr>
                              </m:ctrlPr>
                            </m:mPr>
                            <m:mr>
                              <m:e>
                                <m:r>
                                  <a:rPr lang="en-US" altLang="zh-CN" i="1">
                                    <a:latin typeface="Cambria Math"/>
                                  </a:rPr>
                                  <m:t>𝑐𝑜𝑠</m:t>
                                </m:r>
                                <m:r>
                                  <m:rPr>
                                    <m:sty m:val="p"/>
                                  </m:rPr>
                                  <a:rPr lang="en-US" altLang="zh-CN">
                                    <a:latin typeface="Cambria Math"/>
                                  </a:rPr>
                                  <m:t>θ</m:t>
                                </m:r>
                              </m:e>
                              <m:e>
                                <m:r>
                                  <a:rPr lang="en-US" altLang="zh-CN" i="1">
                                    <a:latin typeface="Cambria Math"/>
                                  </a:rPr>
                                  <m:t>𝑠𝑖𝑛</m:t>
                                </m:r>
                                <m:r>
                                  <m:rPr>
                                    <m:sty m:val="p"/>
                                  </m:rPr>
                                  <a:rPr lang="en-US" altLang="zh-CN">
                                    <a:latin typeface="Cambria Math"/>
                                  </a:rPr>
                                  <m:t>θsinγ</m:t>
                                </m:r>
                              </m:e>
                              <m:e>
                                <m:r>
                                  <a:rPr lang="en-US" altLang="zh-CN" i="1">
                                    <a:latin typeface="Cambria Math"/>
                                  </a:rPr>
                                  <m:t>−</m:t>
                                </m:r>
                                <m:r>
                                  <a:rPr lang="en-US" altLang="zh-CN" i="1">
                                    <a:latin typeface="Cambria Math"/>
                                  </a:rPr>
                                  <m:t>𝑠𝑖𝑛</m:t>
                                </m:r>
                                <m:r>
                                  <m:rPr>
                                    <m:sty m:val="p"/>
                                  </m:rPr>
                                  <a:rPr lang="en-US" altLang="zh-CN">
                                    <a:latin typeface="Cambria Math"/>
                                  </a:rPr>
                                  <m:t>θcosγ</m:t>
                                </m:r>
                              </m:e>
                            </m:mr>
                            <m:mr>
                              <m:e>
                                <m:r>
                                  <a:rPr lang="en-US" altLang="zh-CN" i="1">
                                    <a:latin typeface="Cambria Math"/>
                                  </a:rPr>
                                  <m:t>0</m:t>
                                </m:r>
                              </m:e>
                              <m:e>
                                <m:r>
                                  <m:rPr>
                                    <m:sty m:val="p"/>
                                  </m:rPr>
                                  <a:rPr lang="en-US" altLang="zh-CN">
                                    <a:latin typeface="Cambria Math"/>
                                  </a:rPr>
                                  <m:t>cosγ</m:t>
                                </m:r>
                              </m:e>
                              <m:e>
                                <m:r>
                                  <m:rPr>
                                    <m:sty m:val="p"/>
                                  </m:rPr>
                                  <a:rPr lang="en-US" altLang="zh-CN">
                                    <a:latin typeface="Cambria Math"/>
                                  </a:rPr>
                                  <m:t>sinγ</m:t>
                                </m:r>
                              </m:e>
                            </m:mr>
                            <m:mr>
                              <m:e>
                                <m:r>
                                  <a:rPr lang="en-US" altLang="zh-CN" i="1">
                                    <a:latin typeface="Cambria Math"/>
                                  </a:rPr>
                                  <m:t>𝑠𝑖𝑛</m:t>
                                </m:r>
                                <m:r>
                                  <m:rPr>
                                    <m:sty m:val="p"/>
                                  </m:rPr>
                                  <a:rPr lang="en-US" altLang="zh-CN">
                                    <a:latin typeface="Cambria Math"/>
                                  </a:rPr>
                                  <m:t>θ</m:t>
                                </m:r>
                              </m:e>
                              <m:e>
                                <m:r>
                                  <a:rPr lang="en-US" altLang="zh-CN" i="1">
                                    <a:latin typeface="Cambria Math"/>
                                  </a:rPr>
                                  <m:t>−</m:t>
                                </m:r>
                                <m:r>
                                  <a:rPr lang="en-US" altLang="zh-CN" i="1">
                                    <a:latin typeface="Cambria Math"/>
                                  </a:rPr>
                                  <m:t>𝑐𝑜𝑠</m:t>
                                </m:r>
                                <m:r>
                                  <m:rPr>
                                    <m:sty m:val="p"/>
                                  </m:rPr>
                                  <a:rPr lang="en-US" altLang="zh-CN">
                                    <a:latin typeface="Cambria Math"/>
                                  </a:rPr>
                                  <m:t>θsinγ</m:t>
                                </m:r>
                              </m:e>
                              <m:e>
                                <m:r>
                                  <a:rPr lang="en-US" altLang="zh-CN" i="1">
                                    <a:latin typeface="Cambria Math"/>
                                  </a:rPr>
                                  <m:t>𝑐𝑜𝑠</m:t>
                                </m:r>
                                <m:r>
                                  <m:rPr>
                                    <m:sty m:val="p"/>
                                  </m:rPr>
                                  <a:rPr lang="en-US" altLang="zh-CN">
                                    <a:latin typeface="Cambria Math"/>
                                  </a:rPr>
                                  <m:t>θcosγ</m:t>
                                </m:r>
                              </m:e>
                            </m:mr>
                          </m:m>
                        </m:e>
                      </m:d>
                      <m:r>
                        <a:rPr lang="en-US" altLang="zh-CN">
                          <a:latin typeface="Cambria Math"/>
                        </a:rPr>
                        <m:t> </m:t>
                      </m:r>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𝑝</m:t>
                                    </m:r>
                                  </m:sub>
                                </m:sSub>
                              </m:e>
                            </m:mr>
                          </m:m>
                        </m:e>
                      </m:d>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489567" y="4472522"/>
                <a:ext cx="6120680" cy="97270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23528" y="5393552"/>
                <a:ext cx="1761893" cy="627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α</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𝑦</m:t>
                              </m:r>
                            </m:e>
                            <m:sub>
                              <m:r>
                                <a:rPr lang="en-US" altLang="zh-CN" i="1">
                                  <a:latin typeface="Cambria Math"/>
                                </a:rPr>
                                <m:t>𝑤</m:t>
                              </m:r>
                            </m:sub>
                          </m:sSub>
                        </m:num>
                        <m:den>
                          <m:sSub>
                            <m:sSubPr>
                              <m:ctrlPr>
                                <a:rPr lang="zh-CN" altLang="zh-CN" i="1">
                                  <a:latin typeface="Cambria Math"/>
                                </a:rPr>
                              </m:ctrlPr>
                            </m:sSubPr>
                            <m:e>
                              <m:r>
                                <a:rPr lang="en-US" altLang="zh-CN" i="1">
                                  <a:latin typeface="Cambria Math"/>
                                </a:rPr>
                                <m:t>𝑥</m:t>
                              </m:r>
                            </m:e>
                            <m:sub>
                              <m:r>
                                <a:rPr lang="en-US" altLang="zh-CN" i="1">
                                  <a:latin typeface="Cambria Math"/>
                                </a:rPr>
                                <m:t>𝑤</m:t>
                              </m:r>
                            </m:sub>
                          </m:sSub>
                        </m:den>
                      </m:f>
                      <m:r>
                        <a:rPr lang="en-US" altLang="zh-CN" i="1">
                          <a:latin typeface="Cambria Math"/>
                        </a:rPr>
                        <m:t>)</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23528" y="5393552"/>
                <a:ext cx="1761893" cy="627736"/>
              </a:xfrm>
              <a:prstGeom prst="rect">
                <a:avLst/>
              </a:prstGeom>
              <a:blipFill rotWithShape="1">
                <a:blip r:embed="rId6"/>
                <a:stretch>
                  <a:fillRect/>
                </a:stretch>
              </a:blipFill>
            </p:spPr>
            <p:txBody>
              <a:bodyPr/>
              <a:lstStyle/>
              <a:p>
                <a:r>
                  <a:rPr lang="zh-CN" altLang="en-US">
                    <a:noFill/>
                  </a:rPr>
                  <a:t> </a:t>
                </a:r>
              </a:p>
            </p:txBody>
          </p:sp>
        </mc:Fallback>
      </mc:AlternateContent>
      <p:pic>
        <p:nvPicPr>
          <p:cNvPr id="26" name="图片 25" descr="C:\Users\suck_dynasty\Desktop\移动与手机方向.png"/>
          <p:cNvPicPr/>
          <p:nvPr/>
        </p:nvPicPr>
        <p:blipFill>
          <a:blip r:embed="rId7">
            <a:extLst>
              <a:ext uri="{28A0092B-C50C-407E-A947-70E740481C1C}">
                <a14:useLocalDpi xmlns:a14="http://schemas.microsoft.com/office/drawing/2010/main" val="0"/>
              </a:ext>
            </a:extLst>
          </a:blip>
          <a:srcRect/>
          <a:stretch>
            <a:fillRect/>
          </a:stretch>
        </p:blipFill>
        <p:spPr bwMode="auto">
          <a:xfrm>
            <a:off x="467544" y="703221"/>
            <a:ext cx="1967081" cy="2183648"/>
          </a:xfrm>
          <a:prstGeom prst="rect">
            <a:avLst/>
          </a:prstGeom>
          <a:noFill/>
          <a:ln>
            <a:noFill/>
          </a:ln>
        </p:spPr>
      </p:pic>
      <p:sp>
        <p:nvSpPr>
          <p:cNvPr id="27" name="矩形 26"/>
          <p:cNvSpPr/>
          <p:nvPr/>
        </p:nvSpPr>
        <p:spPr>
          <a:xfrm>
            <a:off x="3116433" y="529269"/>
            <a:ext cx="2332690" cy="646331"/>
          </a:xfrm>
          <a:prstGeom prst="rect">
            <a:avLst/>
          </a:prstGeom>
        </p:spPr>
        <p:txBody>
          <a:bodyPr wrap="none">
            <a:spAutoFit/>
          </a:bodyPr>
          <a:lstStyle/>
          <a:p>
            <a:r>
              <a:rPr lang="en-US" altLang="zh-CN" b="1" dirty="0" smtClean="0">
                <a:solidFill>
                  <a:srgbClr val="FF0000"/>
                </a:solidFill>
              </a:rPr>
              <a:t>A </a:t>
            </a:r>
            <a:r>
              <a:rPr lang="zh-CN" altLang="en-US" b="1" dirty="0" smtClean="0">
                <a:solidFill>
                  <a:srgbClr val="FF0000"/>
                </a:solidFill>
              </a:rPr>
              <a:t>平</a:t>
            </a:r>
            <a:r>
              <a:rPr lang="zh-CN" altLang="en-US" b="1" dirty="0">
                <a:solidFill>
                  <a:srgbClr val="FF0000"/>
                </a:solidFill>
              </a:rPr>
              <a:t>放方向</a:t>
            </a:r>
            <a:r>
              <a:rPr lang="en-US" altLang="zh-CN" b="1" dirty="0">
                <a:solidFill>
                  <a:srgbClr val="FF0000"/>
                </a:solidFill>
              </a:rPr>
              <a:t>+</a:t>
            </a:r>
            <a:r>
              <a:rPr lang="zh-CN" altLang="en-US" b="1" dirty="0">
                <a:solidFill>
                  <a:srgbClr val="FF0000"/>
                </a:solidFill>
              </a:rPr>
              <a:t>后期</a:t>
            </a:r>
            <a:r>
              <a:rPr lang="zh-CN" altLang="en-US" b="1" dirty="0" smtClean="0">
                <a:solidFill>
                  <a:srgbClr val="FF0000"/>
                </a:solidFill>
              </a:rPr>
              <a:t>修正</a:t>
            </a:r>
            <a:endParaRPr lang="en-US" altLang="zh-CN" b="1" dirty="0" smtClean="0">
              <a:solidFill>
                <a:srgbClr val="FF0000"/>
              </a:solidFill>
            </a:endParaRPr>
          </a:p>
          <a:p>
            <a:endParaRPr lang="en-US" altLang="zh-CN" dirty="0"/>
          </a:p>
        </p:txBody>
      </p:sp>
      <p:pic>
        <p:nvPicPr>
          <p:cNvPr id="28" name="图片 27" descr="C:\Users\suck_dynasty\Desktop\方向和加速度.png"/>
          <p:cNvPicPr/>
          <p:nvPr/>
        </p:nvPicPr>
        <p:blipFill>
          <a:blip r:embed="rId8">
            <a:extLst>
              <a:ext uri="{28A0092B-C50C-407E-A947-70E740481C1C}">
                <a14:useLocalDpi xmlns:a14="http://schemas.microsoft.com/office/drawing/2010/main" val="0"/>
              </a:ext>
            </a:extLst>
          </a:blip>
          <a:srcRect/>
          <a:stretch>
            <a:fillRect/>
          </a:stretch>
        </p:blipFill>
        <p:spPr bwMode="auto">
          <a:xfrm>
            <a:off x="3060339" y="980599"/>
            <a:ext cx="5719445" cy="1906270"/>
          </a:xfrm>
          <a:prstGeom prst="rect">
            <a:avLst/>
          </a:prstGeom>
          <a:noFill/>
          <a:ln>
            <a:noFill/>
          </a:ln>
        </p:spPr>
      </p:pic>
      <p:sp>
        <p:nvSpPr>
          <p:cNvPr id="12" name="TextBox 11"/>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6" name="Picture 2" descr="C:\Users\suck_dynasty\Desktop\图片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843256"/>
            <a:ext cx="3888432" cy="225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23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1167</TotalTime>
  <Words>3648</Words>
  <Application>Microsoft Office PowerPoint</Application>
  <PresentationFormat>全屏显示(4:3)</PresentationFormat>
  <Paragraphs>433</Paragraphs>
  <Slides>25</Slides>
  <Notes>25</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149</cp:revision>
  <dcterms:created xsi:type="dcterms:W3CDTF">2018-11-18T08:05:40Z</dcterms:created>
  <dcterms:modified xsi:type="dcterms:W3CDTF">2018-12-05T14:00:26Z</dcterms:modified>
</cp:coreProperties>
</file>